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EE6E-6585-46E2-AC24-36843E47E6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9EB49D-CD9B-45D8-AF6B-B9ABAF78D8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EE6E-6585-46E2-AC24-36843E47E6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49D-CD9B-45D8-AF6B-B9ABAF78D8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EE6E-6585-46E2-AC24-36843E47E6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49D-CD9B-45D8-AF6B-B9ABAF78D8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EE6E-6585-46E2-AC24-36843E47E6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9EB49D-CD9B-45D8-AF6B-B9ABAF78D8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EE6E-6585-46E2-AC24-36843E47E6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49D-CD9B-45D8-AF6B-B9ABAF78D8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EE6E-6585-46E2-AC24-36843E47E6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49D-CD9B-45D8-AF6B-B9ABAF78D8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EE6E-6585-46E2-AC24-36843E47E6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99EB49D-CD9B-45D8-AF6B-B9ABAF78D8F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EE6E-6585-46E2-AC24-36843E47E6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49D-CD9B-45D8-AF6B-B9ABAF78D8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EE6E-6585-46E2-AC24-36843E47E6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49D-CD9B-45D8-AF6B-B9ABAF78D8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EE6E-6585-46E2-AC24-36843E47E6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49D-CD9B-45D8-AF6B-B9ABAF78D8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EE6E-6585-46E2-AC24-36843E47E6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49D-CD9B-45D8-AF6B-B9ABAF78D8F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F8EE6E-6585-46E2-AC24-36843E47E60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9EB49D-CD9B-45D8-AF6B-B9ABAF78D8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v.ru/umk/spotlight" TargetMode="External"/><Relationship Id="rId2" Type="http://schemas.openxmlformats.org/officeDocument/2006/relationships/hyperlink" Target="http://standart.edu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rosv.ru/" TargetMode="External"/><Relationship Id="rId4" Type="http://schemas.openxmlformats.org/officeDocument/2006/relationships/hyperlink" Target="http://www.prosv.ru/umk/spotlight/info.aspx?ob_no=25797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4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8410604" cy="2571768"/>
          </a:xfrm>
        </p:spPr>
        <p:txBody>
          <a:bodyPr/>
          <a:lstStyle/>
          <a:p>
            <a:pPr algn="ctr"/>
            <a:r>
              <a:rPr lang="ru-RU" dirty="0" smtClean="0"/>
              <a:t>Анализ </a:t>
            </a:r>
            <a:r>
              <a:rPr lang="ru-RU" dirty="0" err="1" smtClean="0"/>
              <a:t>умк</a:t>
            </a:r>
            <a:r>
              <a:rPr lang="ru-RU" dirty="0" smtClean="0"/>
              <a:t> для начальной и основной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14290"/>
            <a:ext cx="8458200" cy="1071570"/>
          </a:xfrm>
        </p:spPr>
        <p:txBody>
          <a:bodyPr/>
          <a:lstStyle/>
          <a:p>
            <a:r>
              <a:rPr lang="ru-RU" dirty="0" smtClean="0"/>
              <a:t>                             Творческая работа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Основными характеристиками УМК являются: - соответствие требованиям Федерального компонента государственного стандарта и Европейским стандартам в области изучения иностранных языков; - формирование коммуникативных умений в говорении, </a:t>
            </a:r>
            <a:r>
              <a:rPr lang="ru-RU" dirty="0" err="1" smtClean="0"/>
              <a:t>аудировании</a:t>
            </a:r>
            <a:r>
              <a:rPr lang="ru-RU" dirty="0" smtClean="0"/>
              <a:t>, чтении и письме в реальных ситуациях общения в их интеграции; - включение учащихся в диалог культур – России и </a:t>
            </a:r>
            <a:r>
              <a:rPr lang="ru-RU" dirty="0" err="1" smtClean="0"/>
              <a:t>англоговорящих</a:t>
            </a:r>
            <a:r>
              <a:rPr lang="ru-RU" dirty="0" smtClean="0"/>
              <a:t> стран; - развитие навыков самостоятельной работы, самоконтроля и самоанализа; - наличие двуязычного поурочного словаря и грамматического справочника на русском языке (3 и 4 классы). • УМК «Английский в фокусе» («</a:t>
            </a:r>
            <a:r>
              <a:rPr lang="ru-RU" dirty="0" err="1" smtClean="0"/>
              <a:t>Spotlight</a:t>
            </a:r>
            <a:r>
              <a:rPr lang="ru-RU" dirty="0" smtClean="0"/>
              <a:t>») : - обеспечивает формирование у младших школьников элементарных коммуникативных умений во всех видах речевой деятельности; - способствует развитию речевых, интеллектуальных и познавательных способностей, а также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умений; - знакомит учащихся с миром зарубежных сверстников и культурой </a:t>
            </a:r>
            <a:r>
              <a:rPr lang="ru-RU" dirty="0" err="1" smtClean="0"/>
              <a:t>англоговорящих</a:t>
            </a:r>
            <a:r>
              <a:rPr lang="ru-RU" dirty="0" smtClean="0"/>
              <a:t> стран. • Для УМК «Английский в фокусе» («</a:t>
            </a:r>
            <a:r>
              <a:rPr lang="ru-RU" dirty="0" err="1" smtClean="0"/>
              <a:t>Spotlight</a:t>
            </a:r>
            <a:r>
              <a:rPr lang="ru-RU" dirty="0" smtClean="0"/>
              <a:t>») характерно цикличное повторение изученного материала. Для закрепления и повторения пройденных структур и лексики используются наглядные материалы (раздаточный материал, плакаты), CD и DVD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Анализ УМК </a:t>
            </a:r>
            <a:r>
              <a:rPr lang="ru-RU" b="1" i="1" u="sng" dirty="0" smtClean="0"/>
              <a:t>«Английский в фокусе» (</a:t>
            </a:r>
            <a:r>
              <a:rPr lang="ru-RU" b="1" i="1" u="sng" dirty="0" err="1" smtClean="0"/>
              <a:t>Spotlight</a:t>
            </a:r>
            <a:r>
              <a:rPr lang="ru-RU" b="1" i="1" u="sng" dirty="0" smtClean="0"/>
              <a:t>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14423"/>
          <a:ext cx="8686800" cy="561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973280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 Содержание учебника удовлетворяет возможности  </a:t>
                      </a:r>
                      <a:r>
                        <a:rPr lang="ru-RU" u="sng" dirty="0" err="1" smtClean="0"/>
                        <a:t>ипотребности</a:t>
                      </a:r>
                      <a:r>
                        <a:rPr lang="ru-RU" u="sng" dirty="0" smtClean="0"/>
                        <a:t> обучаемых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681296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 Опора на опыт и интеллектуальные возможности обучающихся…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681296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условий для самостоятельной работы </a:t>
                      </a:r>
                      <a:r>
                        <a:rPr lang="ru-RU" dirty="0" err="1" smtClean="0"/>
                        <a:t>обуч-ся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681296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Ситуативная обусловленность упражнений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639140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Аутентичность</a:t>
                      </a:r>
                      <a:r>
                        <a:rPr lang="ru-RU" u="sng" baseline="0" dirty="0" smtClean="0"/>
                        <a:t> </a:t>
                      </a:r>
                      <a:r>
                        <a:rPr lang="ru-RU" u="sng" dirty="0" smtClean="0"/>
                        <a:t>учебных материалов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639140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Разнообразие видов текстов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</a:tr>
              <a:tr h="681296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Вопросы и задания проблемного творческого характера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639140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Сочетание различных форм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Анализ УМК «Английский в фокусе» (</a:t>
            </a:r>
            <a:r>
              <a:rPr lang="ru-RU" b="1" i="1" u="sng" dirty="0" err="1" smtClean="0"/>
              <a:t>Spotlight</a:t>
            </a:r>
            <a:r>
              <a:rPr lang="ru-RU" b="1" i="1" u="sng" dirty="0" smtClean="0"/>
              <a:t>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Включение литературных произведений как репрезентантов культурного фонда.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Тематизация различий в культурах посредством презентации </a:t>
                      </a:r>
                      <a:r>
                        <a:rPr lang="ru-RU" u="sng" dirty="0" err="1" smtClean="0"/>
                        <a:t>контрастивных</a:t>
                      </a:r>
                      <a:r>
                        <a:rPr lang="ru-RU" u="sng" dirty="0" smtClean="0"/>
                        <a:t> материалов, побуждающих к сравнению и сопоставлению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оформление учебника: разнообразие иллюстративного материала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Функциональный подход к организации материала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Циклическая/концентрическая организация материала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гибкая методическая концепция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sng" dirty="0" smtClean="0"/>
                        <a:t>педагогическое изложение грамматического материала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отличительные характеристики </a:t>
            </a:r>
            <a:r>
              <a:rPr lang="ru-RU" dirty="0" smtClean="0"/>
              <a:t>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: </a:t>
            </a:r>
            <a:r>
              <a:rPr lang="ru-RU" dirty="0" smtClean="0"/>
              <a:t> Аутентичность значительной части материалов; </a:t>
            </a:r>
            <a:endParaRPr lang="ru-RU" dirty="0" smtClean="0"/>
          </a:p>
          <a:p>
            <a:r>
              <a:rPr lang="ru-RU" dirty="0" smtClean="0"/>
              <a:t> </a:t>
            </a:r>
            <a:r>
              <a:rPr lang="ru-RU" dirty="0" smtClean="0"/>
              <a:t>Адекватность методического аппарата целям и традициям российской школы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 Соответствие структуры учебного материала модулей полной структуре психологической деятельности учащегося в процессе познавательной деятельности: </a:t>
            </a:r>
            <a:r>
              <a:rPr lang="ru-RU" dirty="0" err="1" smtClean="0"/>
              <a:t>мотивация-постановки</a:t>
            </a:r>
            <a:r>
              <a:rPr lang="ru-RU" dirty="0" smtClean="0"/>
              <a:t> цели – деятельность по достижению цели – самоконтроль- самооценка – </a:t>
            </a:r>
            <a:r>
              <a:rPr lang="ru-RU" dirty="0" err="1" smtClean="0"/>
              <a:t>самокоррекция</a:t>
            </a:r>
            <a:r>
              <a:rPr lang="ru-RU" dirty="0" smtClean="0"/>
              <a:t>;  Современные технологии, в том числе компьютерная техника;  Интерактивность, вывод ученика за рамки учебника;  Личностная ориентация содержания учебных материалов;  Включенность родного языка и культуры.  Система работы по формировке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и навыков, обобщенных способов учебной, познавательной, коммуникативных и практической деятельности 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связи как способ переноса языковых знаний и речевого умения на другие образовательные </a:t>
            </a:r>
            <a:r>
              <a:rPr lang="ru-RU" dirty="0" err="1" smtClean="0"/>
              <a:t>области,освоение</a:t>
            </a:r>
            <a:r>
              <a:rPr lang="ru-RU" dirty="0" smtClean="0"/>
              <a:t> языка как средства познания мира;  Возможности </a:t>
            </a:r>
            <a:r>
              <a:rPr lang="ru-RU" dirty="0" err="1" smtClean="0"/>
              <a:t>дефференцированного</a:t>
            </a:r>
            <a:r>
              <a:rPr lang="ru-RU" dirty="0" smtClean="0"/>
              <a:t> подхода к организации образовательного процесса 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Учебник сопровождается аудиозаписями упражнений, диалогов, песен и стихов. Это позволяет учащимся заниматься отработкой  произношения как на уроках под руководством учителя, так и дома самостоятельно.</a:t>
            </a:r>
          </a:p>
          <a:p>
            <a:r>
              <a:rPr lang="ru-RU" dirty="0" smtClean="0"/>
              <a:t>-Значительно способствуют расширению словарного запаса учащихся песни, также записанные на аудиокассете</a:t>
            </a:r>
          </a:p>
          <a:p>
            <a:r>
              <a:rPr lang="ru-RU" dirty="0" smtClean="0"/>
              <a:t>-Раздел « </a:t>
            </a:r>
            <a:r>
              <a:rPr lang="ru-RU" dirty="0" err="1" smtClean="0"/>
              <a:t>Now</a:t>
            </a:r>
            <a:r>
              <a:rPr lang="ru-RU" dirty="0" smtClean="0"/>
              <a:t> I </a:t>
            </a:r>
            <a:r>
              <a:rPr lang="ru-RU" dirty="0" err="1" smtClean="0"/>
              <a:t>Know</a:t>
            </a:r>
            <a:r>
              <a:rPr lang="ru-RU" dirty="0" smtClean="0"/>
              <a:t>» обобщает ЗУН учащихся по каждой теме и позволяет при помощи приведённых в нём упражнений оценить прогресс  учащихся и их пробелы в знаниях.</a:t>
            </a:r>
          </a:p>
          <a:p>
            <a:r>
              <a:rPr lang="ru-RU" dirty="0" smtClean="0"/>
              <a:t>-Страноведческий раздел “</a:t>
            </a:r>
            <a:r>
              <a:rPr lang="ru-RU" dirty="0" err="1" smtClean="0"/>
              <a:t>Spotlight</a:t>
            </a:r>
            <a:r>
              <a:rPr lang="ru-RU" dirty="0" smtClean="0"/>
              <a:t> </a:t>
            </a:r>
            <a:r>
              <a:rPr lang="ru-RU" dirty="0" err="1" smtClean="0"/>
              <a:t>on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UK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Russia</a:t>
            </a:r>
            <a:r>
              <a:rPr lang="ru-RU" dirty="0" smtClean="0"/>
              <a:t>” позволяет уже на начальном этапе обучения знакомить ребят с историей, культурой и традициями страны изучаемого языка в сравнении с нашей Родиной.</a:t>
            </a:r>
          </a:p>
          <a:p>
            <a:r>
              <a:rPr lang="ru-RU" dirty="0" smtClean="0"/>
              <a:t>-В этом возрасте детям нравятся сказки и забавные стихи, поэтому очень хорошо, что в качестве домашнего чтения в учебнике представлена сказка в стихах «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Town</a:t>
            </a:r>
            <a:r>
              <a:rPr lang="ru-RU" dirty="0" smtClean="0"/>
              <a:t> </a:t>
            </a:r>
            <a:r>
              <a:rPr lang="ru-RU" dirty="0" err="1" smtClean="0"/>
              <a:t>Mouse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Country</a:t>
            </a:r>
            <a:r>
              <a:rPr lang="ru-RU" dirty="0" smtClean="0"/>
              <a:t> </a:t>
            </a:r>
            <a:r>
              <a:rPr lang="ru-RU" dirty="0" err="1" smtClean="0"/>
              <a:t>Mouse</a:t>
            </a:r>
            <a:r>
              <a:rPr lang="ru-RU" dirty="0" smtClean="0"/>
              <a:t>».К каждой части сказки даются задания для контроля понимания.</a:t>
            </a:r>
          </a:p>
          <a:p>
            <a:r>
              <a:rPr lang="ru-RU" dirty="0" smtClean="0"/>
              <a:t>-Отличительной чертой УМК является наличие раздела  “</a:t>
            </a:r>
            <a:r>
              <a:rPr lang="ru-RU" dirty="0" err="1" smtClean="0"/>
              <a:t>Portfolio</a:t>
            </a:r>
            <a:r>
              <a:rPr lang="ru-RU" dirty="0" smtClean="0"/>
              <a:t>”.На современном этапе, когда создание языкового </a:t>
            </a:r>
            <a:r>
              <a:rPr lang="ru-RU" dirty="0" err="1" smtClean="0"/>
              <a:t>портфолио</a:t>
            </a:r>
            <a:r>
              <a:rPr lang="ru-RU" dirty="0" smtClean="0"/>
              <a:t> становится актуальным уже в школе, важно учить, как оформлять материал для  </a:t>
            </a:r>
            <a:r>
              <a:rPr lang="ru-RU" dirty="0" err="1" smtClean="0"/>
              <a:t>портфолио</a:t>
            </a:r>
            <a:r>
              <a:rPr lang="ru-RU" dirty="0" smtClean="0"/>
              <a:t> начиная с начальной школы.</a:t>
            </a:r>
          </a:p>
          <a:p>
            <a:r>
              <a:rPr lang="ru-RU" dirty="0" smtClean="0"/>
              <a:t>-Очень хорошо, что в учебнике есть тематический англо-русский словарь.</a:t>
            </a:r>
          </a:p>
          <a:p>
            <a:r>
              <a:rPr lang="ru-RU" dirty="0" smtClean="0"/>
              <a:t>-Учебник хорошо издан и красочно проиллюстрирован, это также стимулирует учащихся к изучению английского языка.</a:t>
            </a:r>
          </a:p>
          <a:p>
            <a:r>
              <a:rPr lang="ru-RU" dirty="0" smtClean="0"/>
              <a:t>-Книга для учителя снабжена календарно-тематическим планом и подробными поурочными планами, что значительно облегчает работу учителя при подготовке к урокам.</a:t>
            </a:r>
          </a:p>
          <a:p>
            <a:r>
              <a:rPr lang="ru-RU" dirty="0" smtClean="0"/>
              <a:t>-Знакомство с письменной речью происходит постепенно от  письменной отработки  изучаемых структур к написанию мини-рассказов о себе  для раздела “</a:t>
            </a:r>
            <a:r>
              <a:rPr lang="ru-RU" dirty="0" err="1" smtClean="0"/>
              <a:t>Portfolio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Недостаток УМК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smtClean="0"/>
              <a:t>учебнике нет чёткой системы упражнений для обучения чтению, знаки транскрипции даны лишь в сводной таблице в конце учебника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использованной литературы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Федеральный государственный образовательный стандарт основного общего образования (</a:t>
            </a:r>
            <a:r>
              <a:rPr lang="ru-RU" u="sng" dirty="0" smtClean="0">
                <a:hlinkClick r:id="rId2"/>
              </a:rPr>
              <a:t>http://standart.edu.ru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2. И.Л. </a:t>
            </a:r>
            <a:r>
              <a:rPr lang="ru-RU" dirty="0" err="1" smtClean="0"/>
              <a:t>Бим</a:t>
            </a:r>
            <a:r>
              <a:rPr lang="ru-RU" dirty="0" smtClean="0"/>
              <a:t>. Методика обучения иностранным языкам как наука и проблема выбора школьного учебника М.: Русский язык, 1977 – 288 с. </a:t>
            </a:r>
          </a:p>
          <a:p>
            <a:r>
              <a:rPr lang="ru-RU" dirty="0" smtClean="0"/>
              <a:t>3. Якушев М.В. Научно-обоснованные критерии анализа и оценки учебника иностранного языка. «Иностранные языки в школе» – 2001, № 1. С.16-23</a:t>
            </a:r>
          </a:p>
          <a:p>
            <a:r>
              <a:rPr lang="ru-RU" dirty="0" smtClean="0"/>
              <a:t> 4. УМК по английскому языку «Английский в фокусе» ("</a:t>
            </a:r>
            <a:r>
              <a:rPr lang="ru-RU" dirty="0" err="1" smtClean="0"/>
              <a:t>Spotlight</a:t>
            </a:r>
            <a:r>
              <a:rPr lang="ru-RU" dirty="0" smtClean="0"/>
              <a:t>") (</a:t>
            </a:r>
            <a:r>
              <a:rPr lang="ru-RU" u="sng" dirty="0" smtClean="0">
                <a:hlinkClick r:id="rId3"/>
              </a:rPr>
              <a:t>http://www.prosv.ru/umk/spotlight</a:t>
            </a:r>
            <a:r>
              <a:rPr lang="ru-RU" dirty="0" smtClean="0"/>
              <a:t>) </a:t>
            </a:r>
          </a:p>
          <a:p>
            <a:r>
              <a:rPr lang="ru-RU" dirty="0" smtClean="0"/>
              <a:t>5. В. Г. Апальков. Английский язык. Рабочая программа. 5-9 классы (</a:t>
            </a:r>
            <a:r>
              <a:rPr lang="ru-RU" u="sng" dirty="0" smtClean="0">
                <a:hlinkClick r:id="rId4"/>
              </a:rPr>
              <a:t>http://www.prosv.ru/umk/spotlight/info.aspx?ob_no=25797</a:t>
            </a:r>
            <a:r>
              <a:rPr lang="ru-RU" dirty="0" smtClean="0"/>
              <a:t>) </a:t>
            </a:r>
          </a:p>
          <a:p>
            <a:r>
              <a:rPr lang="ru-RU" dirty="0" smtClean="0"/>
              <a:t>6. Примерные программы основного общего образования. Иностранный язык. – М.: Просвещение, 2012. – (Серия «Стандарты второго поколения»).</a:t>
            </a:r>
          </a:p>
          <a:p>
            <a:r>
              <a:rPr lang="ru-RU" dirty="0" smtClean="0"/>
              <a:t>7. http://iyazyki.ru/ </a:t>
            </a:r>
          </a:p>
          <a:p>
            <a:r>
              <a:rPr lang="ru-RU" dirty="0" smtClean="0"/>
              <a:t>8. </a:t>
            </a:r>
            <a:r>
              <a:rPr lang="ru-RU" u="sng" dirty="0" smtClean="0">
                <a:hlinkClick r:id="rId5"/>
              </a:rPr>
              <a:t>http://www.prosv.ru/</a:t>
            </a:r>
            <a:r>
              <a:rPr lang="ru-RU" dirty="0" smtClean="0"/>
              <a:t> </a:t>
            </a:r>
          </a:p>
          <a:p>
            <a:r>
              <a:rPr lang="ru-RU" dirty="0" smtClean="0"/>
              <a:t>9. Английский язык, 2 класс: учебник для общеобразовательных учреждений/[Н. И. Быкова, Д. Дули, М. Д. Поспелова, В. Эванс].-М.: </a:t>
            </a:r>
            <a:r>
              <a:rPr lang="ru-RU" dirty="0" err="1" smtClean="0"/>
              <a:t>Express</a:t>
            </a:r>
            <a:r>
              <a:rPr lang="ru-RU" dirty="0" smtClean="0"/>
              <a:t> </a:t>
            </a:r>
            <a:r>
              <a:rPr lang="ru-RU" dirty="0" err="1" smtClean="0"/>
              <a:t>Publishing</a:t>
            </a:r>
            <a:r>
              <a:rPr lang="ru-RU" dirty="0" smtClean="0"/>
              <a:t>: Просвещение, 2012. 10. Английский язык, 3 класс: учебник для общеобразовательных учреждений с прил. на электронном носителе/[Н. И. Быкова, Д. Дули, М. Д. Поспелова, В. Эванс].- 2-е изд.- М.: </a:t>
            </a:r>
            <a:r>
              <a:rPr lang="ru-RU" dirty="0" err="1" smtClean="0"/>
              <a:t>Express</a:t>
            </a:r>
            <a:r>
              <a:rPr lang="ru-RU" dirty="0" smtClean="0"/>
              <a:t> </a:t>
            </a:r>
            <a:r>
              <a:rPr lang="ru-RU" dirty="0" err="1" smtClean="0"/>
              <a:t>Publishing</a:t>
            </a:r>
            <a:r>
              <a:rPr lang="ru-RU" dirty="0" smtClean="0"/>
              <a:t>: Просвещение, 2013. 5. </a:t>
            </a:r>
            <a:r>
              <a:rPr lang="ru-RU" dirty="0" err="1" smtClean="0"/>
              <a:t>Enjoy</a:t>
            </a:r>
            <a:r>
              <a:rPr lang="ru-RU" dirty="0" smtClean="0"/>
              <a:t> </a:t>
            </a:r>
            <a:r>
              <a:rPr lang="ru-RU" dirty="0" err="1" smtClean="0"/>
              <a:t>English</a:t>
            </a:r>
            <a:r>
              <a:rPr lang="ru-RU" dirty="0" smtClean="0"/>
              <a:t> – 2: у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современного учебника определяется следующими принципами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− </a:t>
            </a:r>
            <a:r>
              <a:rPr lang="ru-RU" dirty="0" err="1" smtClean="0"/>
              <a:t>гуманитариации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− научности;</a:t>
            </a:r>
          </a:p>
          <a:p>
            <a:r>
              <a:rPr lang="ru-RU" dirty="0" smtClean="0"/>
              <a:t> − целостности картины мира;</a:t>
            </a:r>
          </a:p>
          <a:p>
            <a:r>
              <a:rPr lang="ru-RU" dirty="0" smtClean="0"/>
              <a:t> − </a:t>
            </a:r>
            <a:r>
              <a:rPr lang="ru-RU" dirty="0" err="1" smtClean="0"/>
              <a:t>культуросообразности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− непрерывного общего развития каждого ребенка; </a:t>
            </a:r>
          </a:p>
          <a:p>
            <a:r>
              <a:rPr lang="ru-RU" dirty="0" smtClean="0"/>
              <a:t>− наглядности;</a:t>
            </a:r>
          </a:p>
          <a:p>
            <a:r>
              <a:rPr lang="ru-RU" dirty="0" smtClean="0"/>
              <a:t>− </a:t>
            </a:r>
            <a:r>
              <a:rPr lang="ru-RU" dirty="0" err="1" smtClean="0"/>
              <a:t>инструментальности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− интерактивности.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УМК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Соответствие потребностям педагогического процесса (учет программных требований, закономерностей усвоения знаний, управление процессом усвоения, взаимодействие всех компонентов УМК);</a:t>
            </a:r>
          </a:p>
          <a:p>
            <a:r>
              <a:rPr lang="ru-RU" dirty="0" smtClean="0"/>
              <a:t>2. Целенаправленность (ориентация на цель, выделение пороговых уровней владения языком, целостность элементов учебника);</a:t>
            </a:r>
          </a:p>
          <a:p>
            <a:r>
              <a:rPr lang="ru-RU" dirty="0" smtClean="0"/>
              <a:t>3. Ориентация на учащихся (учет индивидуальных и возрастных особенностей, опора на интеллектуальные возможности и уровень </a:t>
            </a:r>
            <a:r>
              <a:rPr lang="ru-RU" dirty="0" err="1" smtClean="0"/>
              <a:t>обученности</a:t>
            </a:r>
            <a:r>
              <a:rPr lang="ru-RU" dirty="0" smtClean="0"/>
              <a:t> учащихся, создание оптимальных условий для самостоятельной работы, разнообразие приемов работы и видов учебной деятельности);</a:t>
            </a:r>
          </a:p>
          <a:p>
            <a:r>
              <a:rPr lang="ru-RU" dirty="0" smtClean="0"/>
              <a:t>4. Мотивация,  (стимулирование познавательной активности), </a:t>
            </a:r>
            <a:r>
              <a:rPr lang="ru-RU" dirty="0" err="1" smtClean="0"/>
              <a:t>проблемность</a:t>
            </a:r>
            <a:r>
              <a:rPr lang="ru-RU" dirty="0" smtClean="0"/>
              <a:t> изложения, личностная значимость учебного материала и учет коммуникативных потребностей обучаемых, масштабное использование средств оформления учебника).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сделать правильный выбор?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Существует более 300 схем и моделей анализа учебника ИЯ</a:t>
            </a:r>
            <a:endParaRPr lang="ru-RU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286124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15 </a:t>
            </a:r>
            <a:r>
              <a:rPr lang="ru-RU" dirty="0" smtClean="0"/>
              <a:t> </a:t>
            </a:r>
            <a:r>
              <a:rPr lang="ru-RU" dirty="0" smtClean="0"/>
              <a:t>параметров оценки </a:t>
            </a:r>
            <a:r>
              <a:rPr lang="ru-RU" dirty="0" err="1" smtClean="0"/>
              <a:t>умк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u="sng" dirty="0" smtClean="0"/>
              <a:t>1. Содержание учебника ориентировано на учащихся, удовлетворяет возможностям и потребностям обучаемых.</a:t>
            </a:r>
            <a:endParaRPr lang="ru-RU" dirty="0" smtClean="0"/>
          </a:p>
          <a:p>
            <a:r>
              <a:rPr lang="ru-RU" u="sng" dirty="0" smtClean="0"/>
              <a:t>2. Опора на опыт и интеллектуальные возможности обучающихся, в том числе на навыки и умения в родном языке.</a:t>
            </a:r>
            <a:endParaRPr lang="ru-RU" dirty="0" smtClean="0"/>
          </a:p>
          <a:p>
            <a:r>
              <a:rPr lang="ru-RU" u="sng" dirty="0" smtClean="0"/>
              <a:t>3. Создание оптимальных условий для самостоятельной работы. </a:t>
            </a:r>
            <a:endParaRPr lang="ru-RU" dirty="0" smtClean="0"/>
          </a:p>
          <a:p>
            <a:r>
              <a:rPr lang="ru-RU" u="sng" dirty="0" smtClean="0"/>
              <a:t>4. Ситуативная обусловленность упражнений, оптимальное сочетание языковой и коммуникативной практики.</a:t>
            </a:r>
            <a:endParaRPr lang="ru-RU" dirty="0" smtClean="0"/>
          </a:p>
          <a:p>
            <a:r>
              <a:rPr lang="ru-RU" u="sng" dirty="0" smtClean="0"/>
              <a:t>5. Оригинальные, аутентичные учебные материалы. </a:t>
            </a:r>
            <a:endParaRPr lang="ru-RU" dirty="0" smtClean="0"/>
          </a:p>
          <a:p>
            <a:r>
              <a:rPr lang="ru-RU" u="sng" dirty="0" smtClean="0"/>
              <a:t>6. Разнообразие видов текстов.</a:t>
            </a:r>
            <a:endParaRPr lang="ru-RU" dirty="0" smtClean="0"/>
          </a:p>
          <a:p>
            <a:r>
              <a:rPr lang="ru-RU" u="sng" dirty="0" smtClean="0"/>
              <a:t>7. Вопросы и задания проблемного творческого характера.</a:t>
            </a:r>
            <a:endParaRPr lang="ru-RU" dirty="0" smtClean="0"/>
          </a:p>
          <a:p>
            <a:r>
              <a:rPr lang="ru-RU" u="sng" dirty="0" smtClean="0"/>
              <a:t>8. Сочетание различных форм работы: </a:t>
            </a:r>
            <a:r>
              <a:rPr lang="ru-RU" u="sng" dirty="0" smtClean="0"/>
              <a:t>индивидуальной/групповой/парной фронтальной/дискуссий/проектов/игрового </a:t>
            </a:r>
            <a:r>
              <a:rPr lang="ru-RU" u="sng" dirty="0" smtClean="0"/>
              <a:t>обучения.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15  параметров оценки </a:t>
            </a:r>
            <a:r>
              <a:rPr lang="ru-RU" dirty="0" err="1" smtClean="0"/>
              <a:t>умк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u="sng" dirty="0" smtClean="0"/>
              <a:t>9. Включение литературных произведений как репрезентантов культурного фонда.</a:t>
            </a:r>
            <a:endParaRPr lang="ru-RU" dirty="0" smtClean="0"/>
          </a:p>
          <a:p>
            <a:r>
              <a:rPr lang="ru-RU" u="sng" dirty="0" smtClean="0"/>
              <a:t>10. Тематизация различий в культурах посредством презентации </a:t>
            </a:r>
            <a:r>
              <a:rPr lang="ru-RU" u="sng" dirty="0" err="1" smtClean="0"/>
              <a:t>контрастивных</a:t>
            </a:r>
            <a:r>
              <a:rPr lang="ru-RU" u="sng" dirty="0" smtClean="0"/>
              <a:t> материалов, побуждающих к сравнению и сопоставлению.</a:t>
            </a:r>
            <a:endParaRPr lang="ru-RU" dirty="0" smtClean="0"/>
          </a:p>
          <a:p>
            <a:r>
              <a:rPr lang="ru-RU" u="sng" dirty="0" smtClean="0"/>
              <a:t>11. Высокохудожественное оформление учебника: разнообразие иллюстративного материала и обозримое построение уроков (способствующих повышению мотивации учащихся).</a:t>
            </a:r>
            <a:endParaRPr lang="ru-RU" dirty="0" smtClean="0"/>
          </a:p>
          <a:p>
            <a:r>
              <a:rPr lang="ru-RU" u="sng" dirty="0" smtClean="0"/>
              <a:t>12. Функциональный подход к организации материала: формулировка целей урока в виде задач коммуникативного минимума, которые учащиеся научатся решать при помощи демонстрируемых речевых средств.</a:t>
            </a:r>
            <a:endParaRPr lang="ru-RU" dirty="0" smtClean="0"/>
          </a:p>
          <a:p>
            <a:r>
              <a:rPr lang="ru-RU" u="sng" dirty="0" smtClean="0"/>
              <a:t>13. Циклическая/концентрическая организация материала, обеспечивающая его преемственность и многократную повторяемость.</a:t>
            </a:r>
            <a:endParaRPr lang="ru-RU" dirty="0" smtClean="0"/>
          </a:p>
          <a:p>
            <a:r>
              <a:rPr lang="ru-RU" u="sng" dirty="0" smtClean="0"/>
              <a:t>14. Открытая гибкая методическая концепция, ориентирующая на равноправные отношения учителя и учащихся, учитывающая условия обучения.</a:t>
            </a:r>
            <a:endParaRPr lang="ru-RU" dirty="0" smtClean="0"/>
          </a:p>
          <a:p>
            <a:r>
              <a:rPr lang="ru-RU" u="sng" dirty="0" smtClean="0"/>
              <a:t>15. Индуктивный подход к обучению грамматике, её педагогическое, а не лингвистическое изложение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УМК «Английский в фокусе» (</a:t>
            </a:r>
            <a:r>
              <a:rPr lang="ru-RU" b="1" i="1" u="sng" dirty="0" err="1" smtClean="0"/>
              <a:t>Spotlight</a:t>
            </a:r>
            <a:r>
              <a:rPr lang="ru-RU" b="1" i="1" u="sng" dirty="0" smtClean="0"/>
              <a:t>)</a:t>
            </a:r>
            <a:endParaRPr lang="ru-RU" dirty="0"/>
          </a:p>
        </p:txBody>
      </p:sp>
      <p:pic>
        <p:nvPicPr>
          <p:cNvPr id="4" name="Содержимое 3" descr="Attach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1500174"/>
            <a:ext cx="1143000" cy="163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Attachment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1500174"/>
            <a:ext cx="1143000" cy="161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Attachment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3372" y="1500174"/>
            <a:ext cx="1143000" cy="161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Attachment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43570" y="1428736"/>
            <a:ext cx="1143000" cy="1619250"/>
          </a:xfrm>
          <a:prstGeom prst="rect">
            <a:avLst/>
          </a:prstGeom>
        </p:spPr>
      </p:pic>
      <p:pic>
        <p:nvPicPr>
          <p:cNvPr id="10" name="Рисунок 9" descr="Attachment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3768" y="1500174"/>
            <a:ext cx="1143000" cy="1619250"/>
          </a:xfrm>
          <a:prstGeom prst="rect">
            <a:avLst/>
          </a:prstGeom>
        </p:spPr>
      </p:pic>
      <p:pic>
        <p:nvPicPr>
          <p:cNvPr id="11" name="Рисунок 10" descr="Attachment (5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28662" y="3571876"/>
            <a:ext cx="1143000" cy="1619250"/>
          </a:xfrm>
          <a:prstGeom prst="rect">
            <a:avLst/>
          </a:prstGeom>
        </p:spPr>
      </p:pic>
      <p:pic>
        <p:nvPicPr>
          <p:cNvPr id="12" name="Рисунок 11" descr="Attachment (7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071934" y="3643314"/>
            <a:ext cx="1143000" cy="1619250"/>
          </a:xfrm>
          <a:prstGeom prst="rect">
            <a:avLst/>
          </a:prstGeom>
        </p:spPr>
      </p:pic>
      <p:pic>
        <p:nvPicPr>
          <p:cNvPr id="13" name="Рисунок 12" descr="Attachment (6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14612" y="3571876"/>
            <a:ext cx="1143000" cy="16192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Компоненты УМК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учебник (со встроенной книгой для чтения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 smtClean="0"/>
              <a:t>- рабочая тетрадь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- языковой портфель;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книга для учителя;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книга для родителей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- контрольные задания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- плакаты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- раздаточные материалы;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 smtClean="0"/>
              <a:t>аудиокурс</a:t>
            </a:r>
            <a:r>
              <a:rPr lang="ru-RU" dirty="0" smtClean="0"/>
              <a:t> для занятий в классе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аудиокурс</a:t>
            </a:r>
            <a:r>
              <a:rPr lang="ru-RU" dirty="0" smtClean="0"/>
              <a:t> для самостоятельных занятий дома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видеокурс</a:t>
            </a:r>
            <a:r>
              <a:rPr lang="ru-RU" dirty="0" smtClean="0"/>
              <a:t> (</a:t>
            </a:r>
            <a:r>
              <a:rPr lang="ru-RU" dirty="0" err="1" smtClean="0"/>
              <a:t>DVD-video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 smtClean="0"/>
              <a:t>- программное обеспечение для компьютера (DVD-ROM) для 3-4 классов;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программное обеспечение для интерактивной доски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- электронное приложение к учебнику с </a:t>
            </a:r>
            <a:r>
              <a:rPr lang="ru-RU" dirty="0" err="1" smtClean="0"/>
              <a:t>аудиокурсом</a:t>
            </a:r>
            <a:r>
              <a:rPr lang="ru-RU" dirty="0" smtClean="0"/>
              <a:t> для самостоятельных занятий дома 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- рабочие </a:t>
            </a:r>
            <a:r>
              <a:rPr lang="ru-RU" dirty="0" smtClean="0"/>
              <a:t>программы</a:t>
            </a:r>
            <a:endParaRPr lang="ru-RU" dirty="0"/>
          </a:p>
        </p:txBody>
      </p:sp>
      <p:pic>
        <p:nvPicPr>
          <p:cNvPr id="4" name="Рисунок 3" descr="Attachment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071546"/>
            <a:ext cx="1290762" cy="1677990"/>
          </a:xfrm>
          <a:prstGeom prst="rect">
            <a:avLst/>
          </a:prstGeom>
        </p:spPr>
      </p:pic>
      <p:pic>
        <p:nvPicPr>
          <p:cNvPr id="5" name="Рисунок 4" descr="Attachment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2500306"/>
            <a:ext cx="2108200" cy="1993900"/>
          </a:xfrm>
          <a:prstGeom prst="rect">
            <a:avLst/>
          </a:prstGeom>
        </p:spPr>
      </p:pic>
      <p:pic>
        <p:nvPicPr>
          <p:cNvPr id="6" name="Рисунок 5" descr="Attachment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4714884"/>
            <a:ext cx="1981200" cy="1905000"/>
          </a:xfrm>
          <a:prstGeom prst="rect">
            <a:avLst/>
          </a:prstGeom>
        </p:spPr>
      </p:pic>
      <p:pic>
        <p:nvPicPr>
          <p:cNvPr id="7" name="Рисунок 6" descr="Attachment (1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43300" y="2025650"/>
            <a:ext cx="1395264" cy="1903416"/>
          </a:xfrm>
          <a:prstGeom prst="rect">
            <a:avLst/>
          </a:prstGeom>
        </p:spPr>
      </p:pic>
      <p:pic>
        <p:nvPicPr>
          <p:cNvPr id="8" name="Рисунок 7" descr="Attachment (1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14810" y="571480"/>
            <a:ext cx="2070100" cy="2768600"/>
          </a:xfrm>
          <a:prstGeom prst="rect">
            <a:avLst/>
          </a:prstGeom>
        </p:spPr>
      </p:pic>
      <p:pic>
        <p:nvPicPr>
          <p:cNvPr id="9" name="Рисунок 8" descr="Attachment (13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75050" y="2528062"/>
            <a:ext cx="1711330" cy="2158238"/>
          </a:xfrm>
          <a:prstGeom prst="rect">
            <a:avLst/>
          </a:prstGeom>
        </p:spPr>
      </p:pic>
      <p:pic>
        <p:nvPicPr>
          <p:cNvPr id="10" name="Рисунок 9" descr="Attachment (14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14612" y="4864100"/>
            <a:ext cx="3403600" cy="1993900"/>
          </a:xfrm>
          <a:prstGeom prst="rect">
            <a:avLst/>
          </a:prstGeom>
        </p:spPr>
      </p:pic>
      <p:pic>
        <p:nvPicPr>
          <p:cNvPr id="11" name="Рисунок 10" descr="Attachment (15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536950" y="2063750"/>
            <a:ext cx="2070100" cy="2730500"/>
          </a:xfrm>
          <a:prstGeom prst="rect">
            <a:avLst/>
          </a:prstGeom>
        </p:spPr>
      </p:pic>
      <p:pic>
        <p:nvPicPr>
          <p:cNvPr id="12" name="Рисунок 11" descr="Attachment (17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214414" y="500042"/>
            <a:ext cx="1968500" cy="1968500"/>
          </a:xfrm>
          <a:prstGeom prst="rect">
            <a:avLst/>
          </a:prstGeom>
        </p:spPr>
      </p:pic>
      <p:pic>
        <p:nvPicPr>
          <p:cNvPr id="13" name="Рисунок 12" descr="Attachment (16)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643702" y="428604"/>
            <a:ext cx="2006600" cy="2019300"/>
          </a:xfrm>
          <a:prstGeom prst="rect">
            <a:avLst/>
          </a:prstGeom>
        </p:spPr>
      </p:pic>
      <p:pic>
        <p:nvPicPr>
          <p:cNvPr id="14" name="Рисунок 13" descr="Attachment (17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785918" y="2571744"/>
            <a:ext cx="1968500" cy="1968500"/>
          </a:xfrm>
          <a:prstGeom prst="rect">
            <a:avLst/>
          </a:prstGeom>
        </p:spPr>
      </p:pic>
      <p:pic>
        <p:nvPicPr>
          <p:cNvPr id="15" name="Рисунок 14" descr="Attachment (18)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00034" y="3000372"/>
            <a:ext cx="2095500" cy="3086100"/>
          </a:xfrm>
          <a:prstGeom prst="rect">
            <a:avLst/>
          </a:prstGeom>
        </p:spPr>
      </p:pic>
      <p:pic>
        <p:nvPicPr>
          <p:cNvPr id="16" name="Рисунок 15" descr="Attachment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000500" y="2609850"/>
            <a:ext cx="1143000" cy="16383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</a:t>
            </a:r>
            <a:r>
              <a:rPr lang="ru-RU" dirty="0" err="1" smtClean="0"/>
              <a:t>Умк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«Английский в фокусе» («</a:t>
            </a:r>
            <a:r>
              <a:rPr lang="ru-RU" dirty="0" err="1" smtClean="0"/>
              <a:t>Spotlight</a:t>
            </a:r>
            <a:r>
              <a:rPr lang="ru-RU" dirty="0" smtClean="0"/>
              <a:t>») - первый российский </a:t>
            </a:r>
            <a:r>
              <a:rPr lang="ru-RU" dirty="0" err="1" smtClean="0"/>
              <a:t>учебно</a:t>
            </a:r>
            <a:r>
              <a:rPr lang="ru-RU" dirty="0" smtClean="0"/>
              <a:t>- методический комплекс (УМК) для 1-11 классов, одновременно ориентированный на российский Государственный стандарт общего образования по иностранным языкам и на требования Совета Европы в области обучения иностранным языкам. Это совместный проект издательства «Просвещение» (Россия) и издательства «</a:t>
            </a:r>
            <a:r>
              <a:rPr lang="ru-RU" dirty="0" err="1" smtClean="0"/>
              <a:t>Express</a:t>
            </a:r>
            <a:r>
              <a:rPr lang="ru-RU" dirty="0" smtClean="0"/>
              <a:t> </a:t>
            </a:r>
            <a:r>
              <a:rPr lang="ru-RU" dirty="0" err="1" smtClean="0"/>
              <a:t>Publishing</a:t>
            </a:r>
            <a:r>
              <a:rPr lang="ru-RU" dirty="0" smtClean="0"/>
              <a:t>» (Великобритания) , который предлагает новый уникальный подход к изучению английского языка. Учебно-методический комплект «</a:t>
            </a:r>
            <a:r>
              <a:rPr lang="ru-RU" dirty="0" err="1" smtClean="0"/>
              <a:t>Spotlight</a:t>
            </a:r>
            <a:r>
              <a:rPr lang="ru-RU" dirty="0" smtClean="0"/>
              <a:t>» разработан известными российскими и зарубежными (британскими) авторами. Все материалы апробированы в российских школах. • Разработан курс «</a:t>
            </a:r>
            <a:r>
              <a:rPr lang="ru-RU" dirty="0" err="1" smtClean="0"/>
              <a:t>Spotlight</a:t>
            </a:r>
            <a:r>
              <a:rPr lang="ru-RU" dirty="0" smtClean="0"/>
              <a:t>. </a:t>
            </a:r>
            <a:r>
              <a:rPr lang="ru-RU" dirty="0" err="1" smtClean="0"/>
              <a:t>Starter</a:t>
            </a:r>
            <a:r>
              <a:rPr lang="ru-RU" dirty="0" smtClean="0"/>
              <a:t>» («Английский в фокусе. Для начинающих»). УМК предназначен для учащихся 1 класса общеобразовательных учреждений, в которых есть возможность начинать обучение английскому языку уже на этом этапе. Он рассчитан на 2 часа в неделю. В первом классе обучение детей английскому языку строится на принципе опережающего развития устных видов речевой деятельности, </a:t>
            </a:r>
            <a:r>
              <a:rPr lang="ru-RU" dirty="0" err="1" smtClean="0"/>
              <a:t>аудирования</a:t>
            </a:r>
            <a:r>
              <a:rPr lang="ru-RU" dirty="0" smtClean="0"/>
              <a:t> и говорения. Главное внимание уделяется развитию разговорной речи и пополнению словарного запаса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</TotalTime>
  <Words>1390</Words>
  <Application>Microsoft Office PowerPoint</Application>
  <PresentationFormat>Экран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Анализ умк для начальной и основной школы</vt:lpstr>
      <vt:lpstr>Содержание современного учебника определяется следующими принципами</vt:lpstr>
      <vt:lpstr>Функции УМК</vt:lpstr>
      <vt:lpstr>Как сделать правильный выбор?</vt:lpstr>
      <vt:lpstr>15  параметров оценки умк</vt:lpstr>
      <vt:lpstr>15  параметров оценки умк</vt:lpstr>
      <vt:lpstr>УМК «Английский в фокусе» (Spotlight)</vt:lpstr>
      <vt:lpstr>Компоненты УМК</vt:lpstr>
      <vt:lpstr>характеристика Умк</vt:lpstr>
      <vt:lpstr>Слайд 10</vt:lpstr>
      <vt:lpstr>Анализ УМК «Английский в фокусе» (Spotlight)</vt:lpstr>
      <vt:lpstr>Анализ УМК «Английский в фокусе» (Spotlight)</vt:lpstr>
      <vt:lpstr>отличительные характеристики курса</vt:lpstr>
      <vt:lpstr>Слайд 14</vt:lpstr>
      <vt:lpstr>Недостаток УМК</vt:lpstr>
      <vt:lpstr>Список использованной литературы </vt:lpstr>
      <vt:lpstr>Слайд 17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умк для начальной и основной школы</dc:title>
  <dc:creator>Пользователь</dc:creator>
  <cp:lastModifiedBy>Пользователь</cp:lastModifiedBy>
  <cp:revision>12</cp:revision>
  <dcterms:created xsi:type="dcterms:W3CDTF">2015-10-29T17:33:07Z</dcterms:created>
  <dcterms:modified xsi:type="dcterms:W3CDTF">2015-10-29T19:18:36Z</dcterms:modified>
</cp:coreProperties>
</file>