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9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4" r:id="rId18"/>
    <p:sldId id="275" r:id="rId19"/>
    <p:sldId id="276" r:id="rId20"/>
    <p:sldId id="277" r:id="rId21"/>
    <p:sldId id="278" r:id="rId22"/>
    <p:sldId id="272" r:id="rId23"/>
    <p:sldId id="270" r:id="rId24"/>
    <p:sldId id="273" r:id="rId25"/>
    <p:sldId id="279" r:id="rId26"/>
    <p:sldId id="280" r:id="rId27"/>
    <p:sldId id="281" r:id="rId28"/>
    <p:sldId id="282" r:id="rId29"/>
    <p:sldId id="283" r:id="rId30"/>
    <p:sldId id="285" r:id="rId31"/>
    <p:sldId id="288" r:id="rId32"/>
    <p:sldId id="284" r:id="rId33"/>
    <p:sldId id="286" r:id="rId34"/>
    <p:sldId id="289" r:id="rId35"/>
    <p:sldId id="294" r:id="rId36"/>
    <p:sldId id="290" r:id="rId37"/>
    <p:sldId id="291" r:id="rId38"/>
    <p:sldId id="295" r:id="rId39"/>
    <p:sldId id="287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41" autoAdjust="0"/>
  </p:normalViewPr>
  <p:slideViewPr>
    <p:cSldViewPr>
      <p:cViewPr>
        <p:scale>
          <a:sx n="64" d="100"/>
          <a:sy n="64" d="100"/>
        </p:scale>
        <p:origin x="-1554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76"/>
    </p:cViewPr>
  </p:sorterViewPr>
  <p:notesViewPr>
    <p:cSldViewPr>
      <p:cViewPr varScale="1">
        <p:scale>
          <a:sx n="53" d="100"/>
          <a:sy n="53" d="100"/>
        </p:scale>
        <p:origin x="-289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AC990-83CD-40BC-88B3-C14DA6426440}" type="datetimeFigureOut">
              <a:rPr lang="ru-RU" smtClean="0"/>
              <a:t>23.09.2017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6A66E-F42F-4CD9-A5C1-C95575BB858D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A66E-F42F-4CD9-A5C1-C95575BB858D}" type="slidenum">
              <a:rPr lang="ru-RU" smtClean="0"/>
              <a:t>32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EA45-D0BF-438B-8083-0095F37840E6}" type="datetimeFigureOut">
              <a:rPr lang="ru-RU" smtClean="0"/>
              <a:t>23.09.2017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4CF-FE8B-47D2-AF87-0B4B6908AF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EA45-D0BF-438B-8083-0095F37840E6}" type="datetimeFigureOut">
              <a:rPr lang="ru-RU" smtClean="0"/>
              <a:t>23.09.2017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4CF-FE8B-47D2-AF87-0B4B6908AF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EA45-D0BF-438B-8083-0095F37840E6}" type="datetimeFigureOut">
              <a:rPr lang="ru-RU" smtClean="0"/>
              <a:t>23.09.2017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4CF-FE8B-47D2-AF87-0B4B6908AF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EA45-D0BF-438B-8083-0095F37840E6}" type="datetimeFigureOut">
              <a:rPr lang="ru-RU" smtClean="0"/>
              <a:t>23.09.2017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4CF-FE8B-47D2-AF87-0B4B6908AF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EA45-D0BF-438B-8083-0095F37840E6}" type="datetimeFigureOut">
              <a:rPr lang="ru-RU" smtClean="0"/>
              <a:t>23.09.2017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4CF-FE8B-47D2-AF87-0B4B6908AF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EA45-D0BF-438B-8083-0095F37840E6}" type="datetimeFigureOut">
              <a:rPr lang="ru-RU" smtClean="0"/>
              <a:t>23.09.2017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4CF-FE8B-47D2-AF87-0B4B6908AF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EA45-D0BF-438B-8083-0095F37840E6}" type="datetimeFigureOut">
              <a:rPr lang="ru-RU" smtClean="0"/>
              <a:t>23.09.2017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4CF-FE8B-47D2-AF87-0B4B6908AF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EA45-D0BF-438B-8083-0095F37840E6}" type="datetimeFigureOut">
              <a:rPr lang="ru-RU" smtClean="0"/>
              <a:t>23.09.2017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4CF-FE8B-47D2-AF87-0B4B6908AF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EA45-D0BF-438B-8083-0095F37840E6}" type="datetimeFigureOut">
              <a:rPr lang="ru-RU" smtClean="0"/>
              <a:t>23.09.2017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4CF-FE8B-47D2-AF87-0B4B6908AF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EA45-D0BF-438B-8083-0095F37840E6}" type="datetimeFigureOut">
              <a:rPr lang="ru-RU" smtClean="0"/>
              <a:t>23.09.2017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4CF-FE8B-47D2-AF87-0B4B6908AF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EA45-D0BF-438B-8083-0095F37840E6}" type="datetimeFigureOut">
              <a:rPr lang="ru-RU" smtClean="0"/>
              <a:t>23.09.2017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74CF-FE8B-47D2-AF87-0B4B6908AF0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7EA45-D0BF-438B-8083-0095F37840E6}" type="datetimeFigureOut">
              <a:rPr lang="ru-RU" smtClean="0"/>
              <a:t>23.09.2017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974CF-FE8B-47D2-AF87-0B4B6908AF0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Progress check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1</a:t>
            </a:r>
          </a:p>
          <a:p>
            <a:r>
              <a:rPr lang="en-US" dirty="0" smtClean="0"/>
              <a:t>Class 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quality of lifestyle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cost of living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068960"/>
            <a:ext cx="4707607" cy="313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Fresh air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286078" cy="5028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2952328" cy="1584176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Feeling isolated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772816"/>
            <a:ext cx="5149912" cy="34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38138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rate of unemployment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041915" cy="228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556792"/>
            <a:ext cx="32403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221088"/>
            <a:ext cx="393226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38138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rate of unemployment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67544" y="1412776"/>
            <a:ext cx="3041915" cy="228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556792"/>
            <a:ext cx="32403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221088"/>
            <a:ext cx="393226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 and quite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26585"/>
            <a:ext cx="6992813" cy="47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 landscapes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33572"/>
            <a:ext cx="5795689" cy="383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429000"/>
            <a:ext cx="296261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Friendly, helpful people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87368"/>
            <a:ext cx="7155879" cy="4761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Alarm system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682821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Peephole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924600" cy="460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What should we do today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To remeber and to improve our vocabulary from the first module;</a:t>
            </a:r>
          </a:p>
          <a:p>
            <a:r>
              <a:rPr lang="fr-CA" dirty="0" smtClean="0"/>
              <a:t>To do exercises with the vocabulary (</a:t>
            </a:r>
            <a:r>
              <a:rPr lang="fr-CA" dirty="0" smtClean="0"/>
              <a:t>Translate from Russian into English</a:t>
            </a:r>
            <a:r>
              <a:rPr lang="en-US" dirty="0" smtClean="0"/>
              <a:t>/ Fill in the gaps/</a:t>
            </a:r>
            <a:r>
              <a:rPr lang="ru-RU" dirty="0" smtClean="0"/>
              <a:t> </a:t>
            </a:r>
            <a:r>
              <a:rPr lang="fr-CA" dirty="0" smtClean="0"/>
              <a:t>Choose the correct word (pronoun)</a:t>
            </a:r>
          </a:p>
          <a:p>
            <a:r>
              <a:rPr lang="fr-CA" smtClean="0"/>
              <a:t>To remind where SHOULD we can use/ what’s the difference between P.S and Pr.C and do grammar exs.</a:t>
            </a:r>
            <a:endParaRPr lang="fr-C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331659" cy="520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4325" y="1124744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267619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45638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8302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Switch on/Switch off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00808"/>
            <a:ext cx="4149507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 after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465332" cy="465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4032448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 into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7990" y="548680"/>
            <a:ext cx="4666010" cy="436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 over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799"/>
            <a:ext cx="8280920" cy="474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 out of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6817940" cy="4795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 the net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бродить по сети Интернет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6507807" cy="433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 out at the shopping centre –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гулять по торговому центру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5893668" cy="442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healthy lifestyle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628800"/>
            <a:ext cx="8152181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Close to hand –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рукой подать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</p:spPr>
        <p:txBody>
          <a:bodyPr>
            <a:normAutofit fontScale="92500" lnSpcReduction="10000"/>
          </a:bodyPr>
          <a:lstStyle/>
          <a:p>
            <a:r>
              <a:rPr lang="fr-CA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Homesick</a:t>
            </a:r>
            <a:r>
              <a:rPr lang="fr-C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тоскующий по дому</a:t>
            </a:r>
            <a:endParaRPr lang="en-U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Feeling lonely away from home 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чувство одиночества вдали от дома.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Translate from Russian into English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CA" sz="2400" dirty="0" smtClean="0"/>
              <a:t>      1)</a:t>
            </a:r>
            <a:r>
              <a:rPr lang="ru-RU" sz="2400" dirty="0" smtClean="0"/>
              <a:t> Я часто хожу </a:t>
            </a:r>
            <a:r>
              <a:rPr lang="ru-RU" sz="2400" b="1" i="1" dirty="0" smtClean="0"/>
              <a:t>по магазинам, кино и театрам. </a:t>
            </a:r>
          </a:p>
          <a:p>
            <a:pPr>
              <a:buNone/>
            </a:pPr>
            <a:r>
              <a:rPr lang="fr-CA" sz="2400" b="1" i="1" dirty="0" smtClean="0"/>
              <a:t>       I often go </a:t>
            </a:r>
            <a:r>
              <a:rPr lang="fr-CA" sz="2400" b="1" i="1" dirty="0" smtClean="0">
                <a:solidFill>
                  <a:srgbClr val="FF0000"/>
                </a:solidFill>
              </a:rPr>
              <a:t>to</a:t>
            </a:r>
            <a:r>
              <a:rPr lang="fr-CA" sz="2400" b="1" i="1" dirty="0" smtClean="0"/>
              <a:t> </a:t>
            </a:r>
            <a:r>
              <a:rPr lang="fr-CA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shops, cinemas and theatres</a:t>
            </a:r>
            <a:r>
              <a:rPr lang="fr-CA" sz="2400" b="1" i="1" u="sng" dirty="0" smtClean="0"/>
              <a:t>.</a:t>
            </a:r>
            <a:endParaRPr lang="ru-RU" sz="2400" b="1" i="1" u="sng" dirty="0" smtClean="0"/>
          </a:p>
          <a:p>
            <a:pPr>
              <a:buNone/>
            </a:pPr>
            <a:r>
              <a:rPr lang="en-US" sz="2400" dirty="0" smtClean="0"/>
              <a:t>      </a:t>
            </a:r>
            <a:r>
              <a:rPr lang="ru-RU" sz="2400" dirty="0" smtClean="0"/>
              <a:t>2) Джон</a:t>
            </a:r>
            <a:r>
              <a:rPr lang="fr-CA" sz="2400" dirty="0" smtClean="0"/>
              <a:t> </a:t>
            </a:r>
            <a:r>
              <a:rPr lang="ru-RU" sz="2400" dirty="0" smtClean="0"/>
              <a:t>любит проводить время на </a:t>
            </a:r>
            <a:r>
              <a:rPr lang="ru-RU" sz="2400" b="1" i="1" dirty="0" smtClean="0"/>
              <a:t>свежем воздухе</a:t>
            </a:r>
            <a:r>
              <a:rPr lang="ru-RU" sz="2400" dirty="0" smtClean="0"/>
              <a:t>.</a:t>
            </a:r>
            <a:endParaRPr lang="fr-CA" sz="2400" dirty="0" smtClean="0"/>
          </a:p>
          <a:p>
            <a:pPr>
              <a:buNone/>
            </a:pPr>
            <a:r>
              <a:rPr lang="fr-CA" sz="2400" b="1" i="1" dirty="0" smtClean="0"/>
              <a:t>        Jhon loves to spend time </a:t>
            </a:r>
            <a:r>
              <a:rPr lang="fr-C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fr-CA" sz="2400" b="1" i="1" dirty="0" smtClean="0"/>
              <a:t>the </a:t>
            </a:r>
            <a:r>
              <a:rPr lang="fr-CA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fresh air</a:t>
            </a:r>
            <a:r>
              <a:rPr lang="fr-CA" sz="2400" b="1" i="1" u="sng" dirty="0" smtClean="0"/>
              <a:t>.</a:t>
            </a:r>
            <a:endParaRPr lang="ru-RU" sz="2400" i="1" dirty="0" smtClean="0"/>
          </a:p>
          <a:p>
            <a:pPr>
              <a:buNone/>
            </a:pPr>
            <a:r>
              <a:rPr lang="en-US" sz="2400" dirty="0" smtClean="0"/>
              <a:t>      </a:t>
            </a:r>
            <a:r>
              <a:rPr lang="ru-RU" sz="2400" dirty="0" smtClean="0"/>
              <a:t>3)Моей сестре не нравятся </a:t>
            </a:r>
            <a:r>
              <a:rPr lang="ru-RU" sz="2400" b="1" dirty="0" smtClean="0"/>
              <a:t>переполненные улицы.</a:t>
            </a:r>
            <a:endParaRPr lang="en-US" sz="2400" b="1" dirty="0" smtClean="0"/>
          </a:p>
          <a:p>
            <a:pPr>
              <a:buNone/>
            </a:pPr>
            <a:r>
              <a:rPr lang="en-US" sz="2400" b="1" i="1" dirty="0" smtClean="0"/>
              <a:t>       My sister doesn't love </a:t>
            </a: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crowded streets</a:t>
            </a:r>
            <a:endParaRPr lang="ru-RU" sz="2400" b="1" i="1" dirty="0" smtClean="0"/>
          </a:p>
          <a:p>
            <a:pPr>
              <a:buNone/>
            </a:pPr>
            <a:r>
              <a:rPr lang="en-US" sz="2400" dirty="0" smtClean="0"/>
              <a:t>      </a:t>
            </a:r>
            <a:r>
              <a:rPr lang="ru-RU" sz="2400" dirty="0" smtClean="0"/>
              <a:t>4) </a:t>
            </a:r>
            <a:r>
              <a:rPr lang="ru-RU" sz="2400" b="1" dirty="0" smtClean="0"/>
              <a:t>Высокий уровень безработицы - </a:t>
            </a:r>
            <a:r>
              <a:rPr lang="ru-RU" sz="2400" dirty="0" smtClean="0"/>
              <a:t>это большая проблема для деревни.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</a:t>
            </a:r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level of unemployment </a:t>
            </a:r>
            <a:r>
              <a:rPr lang="en-US" sz="2400" b="1" i="1" dirty="0" smtClean="0"/>
              <a:t>is a great problem in countryside.</a:t>
            </a:r>
          </a:p>
          <a:p>
            <a:pPr>
              <a:buNone/>
            </a:pPr>
            <a:r>
              <a:rPr lang="en-US" sz="2400" b="1" i="1" dirty="0" smtClean="0"/>
              <a:t>      </a:t>
            </a:r>
            <a:r>
              <a:rPr lang="en-US" sz="2400" dirty="0" smtClean="0"/>
              <a:t>5) </a:t>
            </a:r>
            <a:r>
              <a:rPr lang="ru-RU" sz="2400" dirty="0" smtClean="0"/>
              <a:t>Некоторые люди предпочитают </a:t>
            </a:r>
            <a:r>
              <a:rPr lang="ru-RU" sz="2400" b="1" i="1" dirty="0" smtClean="0"/>
              <a:t>чувство изолированности.</a:t>
            </a:r>
          </a:p>
          <a:p>
            <a:pPr>
              <a:buNone/>
            </a:pPr>
            <a:r>
              <a:rPr lang="ru-RU" sz="2400" b="1" i="1" dirty="0" smtClean="0"/>
              <a:t>      </a:t>
            </a:r>
            <a:r>
              <a:rPr lang="fr-CA" sz="2400" b="1" i="1" dirty="0" smtClean="0"/>
              <a:t>Some people prefer </a:t>
            </a:r>
            <a:r>
              <a:rPr lang="fr-CA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feeling isolated.</a:t>
            </a:r>
            <a:endParaRPr lang="ru-RU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fr-CA" sz="3600" b="1" dirty="0" smtClean="0"/>
              <a:t>Fill in the gaps.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145435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fr-CA" dirty="0" smtClean="0"/>
              <a:t>I enjoy </a:t>
            </a:r>
            <a:r>
              <a:rPr lang="fr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 and quiet   </a:t>
            </a:r>
            <a:r>
              <a:rPr lang="fr-CA" dirty="0" smtClean="0"/>
              <a:t>most of all.</a:t>
            </a:r>
          </a:p>
          <a:p>
            <a:pPr marL="514350" indent="-514350">
              <a:buNone/>
            </a:pPr>
            <a:endParaRPr lang="fr-CA" dirty="0" smtClean="0"/>
          </a:p>
          <a:p>
            <a:pPr marL="514350" indent="-514350">
              <a:buNone/>
            </a:pPr>
            <a:endParaRPr lang="fr-CA" dirty="0"/>
          </a:p>
          <a:p>
            <a:pPr marL="514350" indent="-514350">
              <a:buNone/>
            </a:pPr>
            <a:r>
              <a:rPr lang="fr-CA" dirty="0" smtClean="0"/>
              <a:t>2)There are many  </a:t>
            </a:r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 landscapes </a:t>
            </a:r>
            <a:r>
              <a:rPr lang="fr-CA" dirty="0" smtClean="0"/>
              <a:t>in </a:t>
            </a:r>
          </a:p>
          <a:p>
            <a:pPr marL="514350" indent="-514350">
              <a:buNone/>
            </a:pPr>
            <a:r>
              <a:rPr lang="fr-CA" dirty="0" smtClean="0"/>
              <a:t>countryside. </a:t>
            </a:r>
          </a:p>
          <a:p>
            <a:pPr marL="514350" indent="-514350">
              <a:buNone/>
            </a:pPr>
            <a:endParaRPr lang="fr-CA" dirty="0"/>
          </a:p>
          <a:p>
            <a:pPr marL="514350" indent="-514350">
              <a:buNone/>
            </a:pPr>
            <a:endParaRPr lang="fr-CA" dirty="0" smtClean="0"/>
          </a:p>
          <a:p>
            <a:pPr marL="514350" indent="-514350">
              <a:buNone/>
            </a:pPr>
            <a:r>
              <a:rPr lang="fr-CA" dirty="0" smtClean="0"/>
              <a:t> 3)</a:t>
            </a:r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quality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lifestyle </a:t>
            </a:r>
            <a:r>
              <a:rPr lang="fr-CA" dirty="0" smtClean="0"/>
              <a:t>helps to be in good </a:t>
            </a:r>
          </a:p>
          <a:p>
            <a:pPr marL="514350" indent="-514350">
              <a:buNone/>
            </a:pPr>
            <a:r>
              <a:rPr lang="fr-CA" dirty="0" smtClean="0"/>
              <a:t>health </a:t>
            </a:r>
            <a:r>
              <a:rPr lang="fr-CA" dirty="0" smtClean="0">
                <a:solidFill>
                  <a:srgbClr val="FF0000"/>
                </a:solidFill>
              </a:rPr>
              <a:t>(</a:t>
            </a:r>
            <a:r>
              <a:rPr lang="ru-RU" dirty="0" smtClean="0">
                <a:solidFill>
                  <a:srgbClr val="FF0000"/>
                </a:solidFill>
              </a:rPr>
              <a:t>быть здоровым)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764704"/>
            <a:ext cx="2376264" cy="127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79" y="2276872"/>
            <a:ext cx="3600401" cy="105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89040"/>
            <a:ext cx="3528392" cy="1481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Choose the correct word.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fr-CA" dirty="0" smtClean="0"/>
              <a:t>It</a:t>
            </a:r>
            <a:r>
              <a:rPr lang="en-US" dirty="0" smtClean="0"/>
              <a:t>’s a crime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look/break </a:t>
            </a:r>
            <a:r>
              <a:rPr lang="en-US" dirty="0" smtClean="0"/>
              <a:t>into a house.</a:t>
            </a:r>
            <a:endParaRPr lang="en-US" dirty="0"/>
          </a:p>
          <a:p>
            <a:pPr marL="514350" indent="-514350">
              <a:buNone/>
            </a:pPr>
            <a:r>
              <a:rPr lang="fr-CA" dirty="0" smtClean="0"/>
              <a:t>It</a:t>
            </a:r>
            <a:r>
              <a:rPr lang="en-US" dirty="0" smtClean="0"/>
              <a:t>’s a crime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look/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into a house.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2) You are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hometown/homesick.</a:t>
            </a:r>
          </a:p>
          <a:p>
            <a:pPr>
              <a:buNone/>
            </a:pPr>
            <a:r>
              <a:rPr lang="en-US" dirty="0" smtClean="0"/>
              <a:t>You are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hometown/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homesick.</a:t>
            </a:r>
          </a:p>
          <a:p>
            <a:pPr>
              <a:buNone/>
            </a:pPr>
            <a:r>
              <a:rPr lang="en-US" dirty="0" smtClean="0"/>
              <a:t>3)He’s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installing/inventing</a:t>
            </a:r>
            <a:r>
              <a:rPr lang="en-US" dirty="0" smtClean="0"/>
              <a:t> outside.</a:t>
            </a:r>
          </a:p>
          <a:p>
            <a:pPr>
              <a:buNone/>
            </a:pPr>
            <a:r>
              <a:rPr lang="en-US" dirty="0" smtClean="0"/>
              <a:t>He’s </a:t>
            </a:r>
            <a:r>
              <a:rPr lang="en-US" b="1" i="1" dirty="0" smtClean="0"/>
              <a:t>installing/</a:t>
            </a:r>
            <a:r>
              <a:rPr lang="en-US" b="1" i="1" dirty="0" smtClean="0">
                <a:solidFill>
                  <a:srgbClr val="FF0000"/>
                </a:solidFill>
              </a:rPr>
              <a:t>inventing</a:t>
            </a:r>
            <a:r>
              <a:rPr lang="en-US" b="1" dirty="0" smtClean="0"/>
              <a:t> </a:t>
            </a:r>
            <a:r>
              <a:rPr lang="en-US" dirty="0" smtClean="0"/>
              <a:t>outside.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4) I hate the </a:t>
            </a:r>
            <a:r>
              <a:rPr lang="en-US" b="1" i="1" dirty="0" smtClean="0"/>
              <a:t>constant/crowded</a:t>
            </a:r>
            <a:r>
              <a:rPr lang="en-US" dirty="0" smtClean="0"/>
              <a:t> noise in Paris.</a:t>
            </a:r>
          </a:p>
          <a:p>
            <a:pPr>
              <a:buNone/>
            </a:pPr>
            <a:r>
              <a:rPr lang="en-US" dirty="0" smtClean="0"/>
              <a:t>I hate the </a:t>
            </a:r>
            <a:r>
              <a:rPr lang="en-US" b="1" i="1" dirty="0" smtClean="0">
                <a:solidFill>
                  <a:srgbClr val="FF0000"/>
                </a:solidFill>
              </a:rPr>
              <a:t>constant</a:t>
            </a:r>
            <a:r>
              <a:rPr lang="en-US" b="1" i="1" dirty="0" smtClean="0"/>
              <a:t>/crowded</a:t>
            </a:r>
            <a:r>
              <a:rPr lang="en-US" dirty="0" smtClean="0"/>
              <a:t> noise in Paris.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5) Everything is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close/easy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at hand.</a:t>
            </a:r>
          </a:p>
          <a:p>
            <a:pPr>
              <a:buNone/>
            </a:pPr>
            <a:r>
              <a:rPr lang="en-US" dirty="0" smtClean="0"/>
              <a:t>Everything is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/easy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at hand</a:t>
            </a:r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496944" cy="666936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CHOOSE THE CORRECT </a:t>
            </a:r>
            <a:r>
              <a:rPr lang="en-US" b="1" dirty="0" smtClean="0">
                <a:solidFill>
                  <a:schemeClr val="tx1"/>
                </a:solidFill>
              </a:rPr>
              <a:t>PREPOSITION</a:t>
            </a:r>
            <a:endParaRPr lang="en-US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en-US" sz="3200" dirty="0" smtClean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. Many </a:t>
            </a:r>
            <a:r>
              <a:rPr lang="en-US" sz="2800" dirty="0" smtClean="0">
                <a:solidFill>
                  <a:schemeClr val="tx1"/>
                </a:solidFill>
              </a:rPr>
              <a:t>young people hang </a:t>
            </a:r>
            <a:r>
              <a:rPr lang="en-US" sz="2800" b="1" dirty="0" smtClean="0">
                <a:solidFill>
                  <a:schemeClr val="tx1"/>
                </a:solidFill>
              </a:rPr>
              <a:t>on/out</a:t>
            </a:r>
            <a:r>
              <a:rPr lang="en-US" sz="2800" dirty="0" smtClean="0">
                <a:solidFill>
                  <a:schemeClr val="tx1"/>
                </a:solidFill>
              </a:rPr>
              <a:t>  at shopping </a:t>
            </a:r>
            <a:r>
              <a:rPr lang="en-US" sz="2800" dirty="0" smtClean="0">
                <a:solidFill>
                  <a:schemeClr val="tx1"/>
                </a:solidFill>
              </a:rPr>
              <a:t>centers </a:t>
            </a:r>
            <a:r>
              <a:rPr lang="en-US" sz="2800" dirty="0" smtClean="0">
                <a:solidFill>
                  <a:schemeClr val="tx1"/>
                </a:solidFill>
              </a:rPr>
              <a:t>in Mexico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l"/>
            <a:r>
              <a:rPr lang="en-US" sz="2800" dirty="0">
                <a:solidFill>
                  <a:schemeClr val="tx1"/>
                </a:solidFill>
              </a:rPr>
              <a:t>Many young people hang </a:t>
            </a:r>
            <a:r>
              <a:rPr lang="en-US" sz="2800" b="1" dirty="0">
                <a:solidFill>
                  <a:schemeClr val="tx1"/>
                </a:solidFill>
              </a:rPr>
              <a:t>on/</a:t>
            </a:r>
            <a:r>
              <a:rPr lang="en-US" sz="2800" b="1" dirty="0">
                <a:solidFill>
                  <a:srgbClr val="FF0000"/>
                </a:solidFill>
              </a:rPr>
              <a:t>out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>
                <a:solidFill>
                  <a:schemeClr val="tx1"/>
                </a:solidFill>
              </a:rPr>
              <a:t>at shopping </a:t>
            </a:r>
            <a:r>
              <a:rPr lang="en-US" sz="2800" dirty="0" smtClean="0">
                <a:solidFill>
                  <a:schemeClr val="tx1"/>
                </a:solidFill>
              </a:rPr>
              <a:t>centers </a:t>
            </a:r>
            <a:r>
              <a:rPr lang="en-US" sz="2800" dirty="0">
                <a:solidFill>
                  <a:schemeClr val="tx1"/>
                </a:solidFill>
              </a:rPr>
              <a:t>in </a:t>
            </a:r>
            <a:r>
              <a:rPr lang="en-US" sz="2800" dirty="0" smtClean="0">
                <a:solidFill>
                  <a:schemeClr val="tx1"/>
                </a:solidFill>
              </a:rPr>
              <a:t>Mexico.</a:t>
            </a:r>
            <a:endParaRPr lang="en-US" sz="2800" dirty="0">
              <a:solidFill>
                <a:schemeClr val="tx1"/>
              </a:solidFill>
            </a:endParaRPr>
          </a:p>
          <a:p>
            <a:pPr marL="514350" indent="-514350" algn="l"/>
            <a:r>
              <a:rPr lang="en-US" sz="2800" dirty="0" smtClean="0">
                <a:solidFill>
                  <a:schemeClr val="tx1"/>
                </a:solidFill>
              </a:rPr>
              <a:t>2.The </a:t>
            </a:r>
            <a:r>
              <a:rPr lang="en-US" sz="2800" dirty="0" smtClean="0">
                <a:solidFill>
                  <a:schemeClr val="tx1"/>
                </a:solidFill>
              </a:rPr>
              <a:t>police  are running </a:t>
            </a:r>
            <a:r>
              <a:rPr lang="en-US" sz="2800" b="1" dirty="0" smtClean="0">
                <a:solidFill>
                  <a:schemeClr val="tx1"/>
                </a:solidFill>
              </a:rPr>
              <a:t>into/after</a:t>
            </a:r>
            <a:r>
              <a:rPr lang="en-US" sz="2800" dirty="0" smtClean="0">
                <a:solidFill>
                  <a:schemeClr val="tx1"/>
                </a:solidFill>
              </a:rPr>
              <a:t> burglar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l"/>
            <a:r>
              <a:rPr lang="en-US" sz="2800" dirty="0">
                <a:solidFill>
                  <a:schemeClr val="tx1"/>
                </a:solidFill>
              </a:rPr>
              <a:t>The police  are running </a:t>
            </a:r>
            <a:r>
              <a:rPr lang="en-US" sz="2800" b="1" dirty="0">
                <a:solidFill>
                  <a:schemeClr val="tx1"/>
                </a:solidFill>
              </a:rPr>
              <a:t>into/</a:t>
            </a:r>
            <a:r>
              <a:rPr lang="en-US" sz="2800" b="1" dirty="0">
                <a:solidFill>
                  <a:srgbClr val="FF0000"/>
                </a:solidFill>
              </a:rPr>
              <a:t>after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burglar.</a:t>
            </a:r>
            <a:endParaRPr lang="en-US" sz="2800" dirty="0">
              <a:solidFill>
                <a:schemeClr val="tx1"/>
              </a:solidFill>
            </a:endParaRPr>
          </a:p>
          <a:p>
            <a:pPr marL="514350" indent="-514350" algn="l"/>
            <a:r>
              <a:rPr lang="en-US" sz="2800" dirty="0" smtClean="0">
                <a:solidFill>
                  <a:schemeClr val="tx1"/>
                </a:solidFill>
              </a:rPr>
              <a:t>3.Mexican </a:t>
            </a:r>
            <a:r>
              <a:rPr lang="en-US" sz="2800" dirty="0" smtClean="0">
                <a:solidFill>
                  <a:schemeClr val="tx1"/>
                </a:solidFill>
              </a:rPr>
              <a:t>people are crazy </a:t>
            </a:r>
            <a:r>
              <a:rPr lang="en-US" sz="2800" b="1" dirty="0" smtClean="0">
                <a:solidFill>
                  <a:schemeClr val="tx1"/>
                </a:solidFill>
              </a:rPr>
              <a:t>of/about</a:t>
            </a:r>
            <a:r>
              <a:rPr lang="en-US" sz="2800" dirty="0" smtClean="0">
                <a:solidFill>
                  <a:schemeClr val="tx1"/>
                </a:solidFill>
              </a:rPr>
              <a:t> football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l"/>
            <a:r>
              <a:rPr lang="en-US" sz="2800" dirty="0" smtClean="0">
                <a:solidFill>
                  <a:schemeClr val="tx1"/>
                </a:solidFill>
              </a:rPr>
              <a:t>Mexican </a:t>
            </a:r>
            <a:r>
              <a:rPr lang="en-US" sz="2800" dirty="0">
                <a:solidFill>
                  <a:schemeClr val="tx1"/>
                </a:solidFill>
              </a:rPr>
              <a:t>people are crazy </a:t>
            </a:r>
            <a:r>
              <a:rPr lang="en-US" sz="2800" b="1" dirty="0">
                <a:solidFill>
                  <a:schemeClr val="tx1"/>
                </a:solidFill>
              </a:rPr>
              <a:t>of/</a:t>
            </a:r>
            <a:r>
              <a:rPr lang="en-US" sz="2800" b="1" dirty="0">
                <a:solidFill>
                  <a:srgbClr val="FF0000"/>
                </a:solidFill>
              </a:rPr>
              <a:t>about</a:t>
            </a:r>
            <a:r>
              <a:rPr lang="en-US" sz="2800" dirty="0">
                <a:solidFill>
                  <a:schemeClr val="tx1"/>
                </a:solidFill>
              </a:rPr>
              <a:t> football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en-US" sz="2800" dirty="0">
                <a:solidFill>
                  <a:schemeClr val="tx1"/>
                </a:solidFill>
              </a:rPr>
              <a:t>4</a:t>
            </a:r>
            <a:r>
              <a:rPr lang="en-US" sz="2800" dirty="0" smtClean="0">
                <a:solidFill>
                  <a:schemeClr val="tx1"/>
                </a:solidFill>
              </a:rPr>
              <a:t>.I’m </a:t>
            </a:r>
            <a:r>
              <a:rPr lang="en-US" sz="2800" dirty="0" smtClean="0">
                <a:solidFill>
                  <a:schemeClr val="tx1"/>
                </a:solidFill>
              </a:rPr>
              <a:t>running </a:t>
            </a:r>
            <a:r>
              <a:rPr lang="en-US" sz="2800" b="1" dirty="0" smtClean="0">
                <a:solidFill>
                  <a:schemeClr val="tx1"/>
                </a:solidFill>
              </a:rPr>
              <a:t>into/out of </a:t>
            </a:r>
            <a:r>
              <a:rPr lang="en-US" sz="2800" dirty="0" smtClean="0">
                <a:solidFill>
                  <a:schemeClr val="tx1"/>
                </a:solidFill>
              </a:rPr>
              <a:t>money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l"/>
            <a:r>
              <a:rPr lang="en-US" sz="2800" dirty="0" smtClean="0">
                <a:solidFill>
                  <a:schemeClr val="tx1"/>
                </a:solidFill>
              </a:rPr>
              <a:t>I’m running </a:t>
            </a:r>
            <a:r>
              <a:rPr lang="en-US" sz="2800" b="1" dirty="0" smtClean="0">
                <a:solidFill>
                  <a:schemeClr val="tx1"/>
                </a:solidFill>
              </a:rPr>
              <a:t>into/</a:t>
            </a:r>
            <a:r>
              <a:rPr lang="en-US" sz="2800" b="1" dirty="0" smtClean="0">
                <a:solidFill>
                  <a:srgbClr val="FF0000"/>
                </a:solidFill>
              </a:rPr>
              <a:t>out of </a:t>
            </a:r>
            <a:r>
              <a:rPr lang="en-US" sz="2800" dirty="0" smtClean="0">
                <a:solidFill>
                  <a:schemeClr val="tx1"/>
                </a:solidFill>
              </a:rPr>
              <a:t>money.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04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060848"/>
            <a:ext cx="7941568" cy="3877891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1.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Many young people hang 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on/ou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4.There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are a lot of transport to choose 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in/from.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5.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I ran 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out of/ into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my friend in Mexico.</a:t>
            </a:r>
          </a:p>
          <a:p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6.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I’m running </a:t>
            </a:r>
            <a:r>
              <a:rPr lang="en-US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into/out of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money.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10791"/>
            <a:ext cx="8169120" cy="459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32656"/>
            <a:ext cx="4854959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3895922" cy="292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Put the verbs in brackets into the present simple or the present continuous.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1.Jhon….(take) me to school </a:t>
            </a:r>
            <a:r>
              <a:rPr lang="en-US" dirty="0" smtClean="0">
                <a:solidFill>
                  <a:srgbClr val="FF0000"/>
                </a:solidFill>
              </a:rPr>
              <a:t>every year.</a:t>
            </a:r>
          </a:p>
          <a:p>
            <a:pPr>
              <a:buNone/>
            </a:pPr>
            <a:r>
              <a:rPr lang="en-US" dirty="0" err="1" smtClean="0"/>
              <a:t>Jhon</a:t>
            </a:r>
            <a:r>
              <a:rPr lang="en-US" dirty="0"/>
              <a:t> </a:t>
            </a:r>
            <a:r>
              <a:rPr lang="en-US" b="1" i="1" u="sng" dirty="0" smtClean="0"/>
              <a:t>takes</a:t>
            </a:r>
            <a:r>
              <a:rPr lang="en-US" dirty="0" smtClean="0"/>
              <a:t> me to school </a:t>
            </a:r>
            <a:r>
              <a:rPr lang="en-US" dirty="0" smtClean="0">
                <a:solidFill>
                  <a:srgbClr val="FF0000"/>
                </a:solidFill>
              </a:rPr>
              <a:t>every year.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/>
              <a:t>2</a:t>
            </a:r>
            <a:r>
              <a:rPr lang="en-US" dirty="0" smtClean="0"/>
              <a:t>…….(</a:t>
            </a:r>
            <a:r>
              <a:rPr lang="en-US" dirty="0"/>
              <a:t>they/leave) Mexico city </a:t>
            </a:r>
            <a:r>
              <a:rPr lang="en-US" dirty="0">
                <a:solidFill>
                  <a:srgbClr val="FF0000"/>
                </a:solidFill>
              </a:rPr>
              <a:t>next week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b="1" i="1" u="sng" dirty="0" smtClean="0"/>
              <a:t>Are they leaving </a:t>
            </a:r>
            <a:r>
              <a:rPr lang="en-US" dirty="0" smtClean="0"/>
              <a:t>Mexico city </a:t>
            </a:r>
            <a:r>
              <a:rPr lang="en-US" dirty="0" smtClean="0">
                <a:solidFill>
                  <a:srgbClr val="FF0000"/>
                </a:solidFill>
              </a:rPr>
              <a:t>next week</a:t>
            </a:r>
            <a:r>
              <a:rPr lang="en-US" dirty="0" smtClean="0"/>
              <a:t>?</a:t>
            </a:r>
            <a:endParaRPr lang="en-US" dirty="0"/>
          </a:p>
          <a:p>
            <a:pPr>
              <a:buNone/>
            </a:pPr>
            <a:r>
              <a:rPr lang="en-US" dirty="0" smtClean="0"/>
              <a:t>3. </a:t>
            </a:r>
            <a:r>
              <a:rPr lang="en-US" dirty="0"/>
              <a:t>She……(not/like) flying by plane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She </a:t>
            </a:r>
            <a:r>
              <a:rPr lang="en-US" b="1" i="1" u="sng" dirty="0" smtClean="0"/>
              <a:t>doesn’t like </a:t>
            </a:r>
            <a:r>
              <a:rPr lang="en-US" dirty="0" smtClean="0"/>
              <a:t>flying by plane.</a:t>
            </a:r>
            <a:endParaRPr lang="en-US" dirty="0"/>
          </a:p>
          <a:p>
            <a:pPr>
              <a:buNone/>
            </a:pPr>
            <a:r>
              <a:rPr lang="en-US" dirty="0" smtClean="0"/>
              <a:t>4. The </a:t>
            </a:r>
            <a:r>
              <a:rPr lang="en-US" dirty="0"/>
              <a:t>bus to Mexico City……(leave) </a:t>
            </a:r>
            <a:r>
              <a:rPr lang="en-US" dirty="0">
                <a:solidFill>
                  <a:srgbClr val="FF0000"/>
                </a:solidFill>
              </a:rPr>
              <a:t>at 9:00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The bus to Mexico City </a:t>
            </a:r>
            <a:r>
              <a:rPr lang="en-US" b="1" i="1" u="sng" dirty="0" smtClean="0"/>
              <a:t>leave</a:t>
            </a:r>
            <a:r>
              <a:rPr lang="en-US" b="1" i="1" u="sng" dirty="0"/>
              <a:t>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at 9:00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5.Be </a:t>
            </a:r>
            <a:r>
              <a:rPr lang="en-US" dirty="0"/>
              <a:t>quiet. The baby….(sleep) </a:t>
            </a:r>
            <a:r>
              <a:rPr lang="en-US" dirty="0">
                <a:solidFill>
                  <a:srgbClr val="FF0000"/>
                </a:solidFill>
              </a:rPr>
              <a:t>right now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Be quiet. The baby  is sleeping </a:t>
            </a:r>
            <a:r>
              <a:rPr lang="en-US" dirty="0" smtClean="0">
                <a:solidFill>
                  <a:srgbClr val="FF0000"/>
                </a:solidFill>
              </a:rPr>
              <a:t>right now.</a:t>
            </a:r>
            <a:endParaRPr lang="en-US" dirty="0"/>
          </a:p>
          <a:p>
            <a:pPr>
              <a:buNone/>
            </a:pPr>
            <a:r>
              <a:rPr lang="en-US" dirty="0" smtClean="0"/>
              <a:t>6.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can’t stand </a:t>
            </a:r>
            <a:r>
              <a:rPr lang="en-US" dirty="0"/>
              <a:t>it! He….(always/take) my books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can’t stand </a:t>
            </a:r>
            <a:r>
              <a:rPr lang="en-US" dirty="0" smtClean="0"/>
              <a:t>it! He </a:t>
            </a:r>
            <a:r>
              <a:rPr lang="en-US" b="1" i="1" u="sng" dirty="0" smtClean="0"/>
              <a:t>is always taking </a:t>
            </a:r>
            <a:r>
              <a:rPr lang="en-US" dirty="0" smtClean="0"/>
              <a:t>my books.</a:t>
            </a:r>
            <a:endParaRPr lang="ru-RU" dirty="0" smtClean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4320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 the phrases to give advice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363272" cy="5289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    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sz="2400" dirty="0" smtClean="0">
                <a:latin typeface="Times New Roman" pitchFamily="18" charset="0"/>
                <a:cs typeface="Times New Roman" pitchFamily="18" charset="0"/>
              </a:rPr>
              <a:t>A friend who is nervous about his exam. (not worry so much)</a:t>
            </a:r>
          </a:p>
          <a:p>
            <a:pPr>
              <a:buNone/>
            </a:pPr>
            <a:r>
              <a:rPr lang="fr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am nervous about my exam. You </a:t>
            </a:r>
            <a:r>
              <a:rPr lang="fr-CA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shouldn’t</a:t>
            </a:r>
            <a:r>
              <a:rPr lang="fr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worry so much.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fr-CA" sz="2400" dirty="0" smtClean="0">
                <a:latin typeface="Times New Roman" pitchFamily="18" charset="0"/>
                <a:cs typeface="Times New Roman" pitchFamily="18" charset="0"/>
              </a:rPr>
              <a:t>A burglar breaks into a house. (hand over/ Valuables/</a:t>
            </a:r>
            <a:r>
              <a:rPr lang="fr-C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 unnoticed(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пройти незамеченным</a:t>
            </a:r>
            <a:r>
              <a:rPr lang="fr-C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fr-CA" sz="2400" b="1" dirty="0" smtClean="0">
                <a:latin typeface="Times New Roman" pitchFamily="18" charset="0"/>
                <a:cs typeface="Times New Roman" pitchFamily="18" charset="0"/>
              </a:rPr>
              <a:t>A burglar breaks into a house.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sz="2400" b="1" dirty="0" smtClean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fr-CA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fr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A" sz="2400" b="1" dirty="0" smtClean="0">
                <a:latin typeface="Times New Roman" pitchFamily="18" charset="0"/>
                <a:cs typeface="Times New Roman" pitchFamily="18" charset="0"/>
              </a:rPr>
              <a:t>hand over valuables and go unn</a:t>
            </a:r>
            <a:r>
              <a:rPr lang="fr-CA" sz="2400" b="1" dirty="0" smtClean="0"/>
              <a:t>oticed.</a:t>
            </a:r>
            <a:endParaRPr lang="fr-CA" sz="2400" b="1" dirty="0" smtClean="0"/>
          </a:p>
          <a:p>
            <a:pPr>
              <a:buNone/>
            </a:pPr>
            <a:r>
              <a:rPr lang="fr-CA" sz="2400" dirty="0" smtClean="0"/>
              <a:t>    3) A son   has </a:t>
            </a:r>
            <a:r>
              <a:rPr lang="fr-CA" sz="2400" dirty="0" smtClean="0">
                <a:solidFill>
                  <a:srgbClr val="FF0000"/>
                </a:solidFill>
              </a:rPr>
              <a:t>a stomach ache(</a:t>
            </a:r>
            <a:r>
              <a:rPr lang="ru-RU" sz="2400" dirty="0" smtClean="0">
                <a:solidFill>
                  <a:srgbClr val="FF0000"/>
                </a:solidFill>
              </a:rPr>
              <a:t>боль в животе)</a:t>
            </a:r>
            <a:r>
              <a:rPr lang="fr-CA" sz="2400" dirty="0" smtClean="0">
                <a:solidFill>
                  <a:srgbClr val="FF0000"/>
                </a:solidFill>
              </a:rPr>
              <a:t> </a:t>
            </a:r>
            <a:r>
              <a:rPr lang="fr-CA" sz="2400" dirty="0" smtClean="0"/>
              <a:t>(wash hands</a:t>
            </a:r>
            <a:r>
              <a:rPr lang="en-US" sz="2400" dirty="0" smtClean="0"/>
              <a:t>/</a:t>
            </a:r>
            <a:r>
              <a:rPr lang="en-US" sz="2400" dirty="0" smtClean="0">
                <a:solidFill>
                  <a:srgbClr val="FF0000"/>
                </a:solidFill>
              </a:rPr>
              <a:t>before meals</a:t>
            </a:r>
            <a:r>
              <a:rPr lang="ru-RU" sz="2400" dirty="0" smtClean="0">
                <a:solidFill>
                  <a:srgbClr val="FF0000"/>
                </a:solidFill>
              </a:rPr>
              <a:t>(перед едой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pPr>
              <a:buNone/>
            </a:pPr>
            <a:r>
              <a:rPr lang="fr-CA" sz="2400" b="1" dirty="0" smtClean="0"/>
              <a:t>I have</a:t>
            </a:r>
            <a:r>
              <a:rPr lang="fr-CA" sz="2400" b="1" dirty="0" smtClean="0"/>
              <a:t> has a stomach ache.  You </a:t>
            </a:r>
            <a:r>
              <a:rPr lang="fr-CA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fr-CA" sz="2400" b="1" u="sng" dirty="0" smtClean="0"/>
              <a:t> </a:t>
            </a:r>
            <a:r>
              <a:rPr lang="fr-CA" sz="2400" b="1" dirty="0" smtClean="0"/>
              <a:t>wash your hands before meals.</a:t>
            </a:r>
          </a:p>
          <a:p>
            <a:pPr>
              <a:buNone/>
            </a:pPr>
            <a:r>
              <a:rPr lang="fr-CA" sz="2400" dirty="0" smtClean="0"/>
              <a:t>    4)An alarm system works badly. (repair/</a:t>
            </a:r>
            <a:r>
              <a:rPr lang="fr-CA" sz="2400" dirty="0" smtClean="0">
                <a:solidFill>
                  <a:srgbClr val="FF0000"/>
                </a:solidFill>
              </a:rPr>
              <a:t>it</a:t>
            </a:r>
            <a:r>
              <a:rPr lang="fr-CA" sz="2400" dirty="0" smtClean="0"/>
              <a:t>/tonight)</a:t>
            </a:r>
          </a:p>
          <a:p>
            <a:pPr>
              <a:buNone/>
            </a:pPr>
            <a:r>
              <a:rPr lang="fr-CA" sz="2400" b="1" i="1" dirty="0" smtClean="0"/>
              <a:t>An alarm system </a:t>
            </a:r>
            <a:r>
              <a:rPr lang="fr-CA" sz="2400" b="1" dirty="0" smtClean="0"/>
              <a:t>works badly. You </a:t>
            </a:r>
            <a:r>
              <a:rPr lang="fr-CA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fr-CA" sz="2400" b="1" dirty="0" smtClean="0"/>
              <a:t> be repairing </a:t>
            </a:r>
            <a:r>
              <a:rPr lang="fr-CA" sz="2400" b="1" dirty="0" smtClean="0">
                <a:solidFill>
                  <a:srgbClr val="FF0000"/>
                </a:solidFill>
              </a:rPr>
              <a:t>it </a:t>
            </a:r>
            <a:r>
              <a:rPr lang="fr-CA" sz="2400" b="1" dirty="0" smtClean="0"/>
              <a:t>tonight.</a:t>
            </a: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unhealthy lifestyle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454" y="1628799"/>
            <a:ext cx="8430010" cy="4896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Heavy traffic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76805"/>
            <a:ext cx="7002016" cy="4668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 noise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93143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97711">
            <a:off x="3491882" y="2407640"/>
            <a:ext cx="4656253" cy="2928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860032" y="692696"/>
            <a:ext cx="4283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pollution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Convenient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89820">
            <a:off x="806700" y="1888571"/>
            <a:ext cx="4947423" cy="3038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28739">
            <a:off x="4304354" y="2762257"/>
            <a:ext cx="4124670" cy="274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44008" y="47667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transport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2492896"/>
            <a:ext cx="3384376" cy="778098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Shops,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6672"/>
            <a:ext cx="3707457" cy="246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2976"/>
            <a:ext cx="3906139" cy="258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12976"/>
            <a:ext cx="4248472" cy="31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3528" y="404664"/>
            <a:ext cx="2051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cinemas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609329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theatres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Crowded streets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3"/>
            <a:ext cx="6264696" cy="4694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764</Words>
  <Application>Microsoft Office PowerPoint</Application>
  <PresentationFormat>Экран (4:3)</PresentationFormat>
  <Paragraphs>108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Progress check</vt:lpstr>
      <vt:lpstr>What should we do today:</vt:lpstr>
      <vt:lpstr>Lead healthy lifestyle</vt:lpstr>
      <vt:lpstr>Lead unhealthy lifestyle</vt:lpstr>
      <vt:lpstr>Heavy traffic</vt:lpstr>
      <vt:lpstr>Constant noise</vt:lpstr>
      <vt:lpstr>Convenient</vt:lpstr>
      <vt:lpstr>Shops, </vt:lpstr>
      <vt:lpstr>Crowded streets</vt:lpstr>
      <vt:lpstr>High quality of lifestyle High cost of living</vt:lpstr>
      <vt:lpstr>Fresh air</vt:lpstr>
      <vt:lpstr>Feeling isolated</vt:lpstr>
      <vt:lpstr>High rate of unemployment</vt:lpstr>
      <vt:lpstr>Low rate of unemployment</vt:lpstr>
      <vt:lpstr>Peace and quite</vt:lpstr>
      <vt:lpstr>Beautiful landscapes</vt:lpstr>
      <vt:lpstr>Friendly, helpful people</vt:lpstr>
      <vt:lpstr>Alarm system</vt:lpstr>
      <vt:lpstr>Peephole</vt:lpstr>
      <vt:lpstr>ID</vt:lpstr>
      <vt:lpstr>Install</vt:lpstr>
      <vt:lpstr>Слайд 22</vt:lpstr>
      <vt:lpstr>Switch on/Switch off</vt:lpstr>
      <vt:lpstr>Run after </vt:lpstr>
      <vt:lpstr>Run into</vt:lpstr>
      <vt:lpstr>Hand over</vt:lpstr>
      <vt:lpstr>Run out of</vt:lpstr>
      <vt:lpstr>Surf the net – бродить по сети Интернет</vt:lpstr>
      <vt:lpstr>Hang out at the shopping centre – гулять по торговому центру</vt:lpstr>
      <vt:lpstr>Close to hand – рукой подать</vt:lpstr>
      <vt:lpstr>Слайд 31</vt:lpstr>
      <vt:lpstr>Translate from Russian into English</vt:lpstr>
      <vt:lpstr>Fill in the gaps.</vt:lpstr>
      <vt:lpstr>Choose the correct word.</vt:lpstr>
      <vt:lpstr>Слайд 35</vt:lpstr>
      <vt:lpstr>Слайд 36</vt:lpstr>
      <vt:lpstr>Слайд 37</vt:lpstr>
      <vt:lpstr>Put the verbs in brackets into the present simple or the present continuous.</vt:lpstr>
      <vt:lpstr>Use the phrases to give advice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2017-09-22T21:00:59Z</dcterms:created>
  <dcterms:modified xsi:type="dcterms:W3CDTF">2017-09-23T06:26:13Z</dcterms:modified>
</cp:coreProperties>
</file>