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92" r:id="rId3"/>
    <p:sldId id="293" r:id="rId4"/>
    <p:sldId id="289" r:id="rId5"/>
    <p:sldId id="295" r:id="rId6"/>
    <p:sldId id="284" r:id="rId7"/>
    <p:sldId id="296" r:id="rId8"/>
    <p:sldId id="290" r:id="rId9"/>
    <p:sldId id="285" r:id="rId10"/>
    <p:sldId id="288" r:id="rId11"/>
    <p:sldId id="287" r:id="rId12"/>
    <p:sldId id="303" r:id="rId13"/>
    <p:sldId id="304" r:id="rId14"/>
    <p:sldId id="279" r:id="rId15"/>
    <p:sldId id="280" r:id="rId16"/>
    <p:sldId id="299" r:id="rId17"/>
    <p:sldId id="300" r:id="rId18"/>
    <p:sldId id="281" r:id="rId19"/>
    <p:sldId id="282" r:id="rId20"/>
    <p:sldId id="283" r:id="rId21"/>
    <p:sldId id="273" r:id="rId22"/>
    <p:sldId id="278" r:id="rId23"/>
    <p:sldId id="277" r:id="rId24"/>
    <p:sldId id="257" r:id="rId25"/>
    <p:sldId id="258" r:id="rId26"/>
    <p:sldId id="259" r:id="rId27"/>
    <p:sldId id="260" r:id="rId28"/>
    <p:sldId id="261" r:id="rId29"/>
    <p:sldId id="262" r:id="rId30"/>
    <p:sldId id="264" r:id="rId31"/>
    <p:sldId id="263" r:id="rId32"/>
    <p:sldId id="297" r:id="rId33"/>
    <p:sldId id="265" r:id="rId34"/>
    <p:sldId id="267" r:id="rId35"/>
    <p:sldId id="298" r:id="rId36"/>
    <p:sldId id="269" r:id="rId37"/>
    <p:sldId id="268" r:id="rId38"/>
    <p:sldId id="270" r:id="rId39"/>
    <p:sldId id="271" r:id="rId40"/>
    <p:sldId id="301" r:id="rId41"/>
    <p:sldId id="302" r:id="rId42"/>
    <p:sldId id="272" r:id="rId43"/>
    <p:sldId id="305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19F3E-77C9-4F89-AAA6-0D8C2EA805D1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45203-63AC-4C79-8DB4-2D973D710A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5203-63AC-4C79-8DB4-2D973D710AAA}" type="slidenum">
              <a:rPr lang="ru-RU" smtClean="0"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A53C-7E23-40B0-B9E3-11C1011E773C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6047-D8CF-413A-9A8D-A8CDD723E2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A53C-7E23-40B0-B9E3-11C1011E773C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6047-D8CF-413A-9A8D-A8CDD723E2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A53C-7E23-40B0-B9E3-11C1011E773C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6047-D8CF-413A-9A8D-A8CDD723E2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A53C-7E23-40B0-B9E3-11C1011E773C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6047-D8CF-413A-9A8D-A8CDD723E2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A53C-7E23-40B0-B9E3-11C1011E773C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6047-D8CF-413A-9A8D-A8CDD723E2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A53C-7E23-40B0-B9E3-11C1011E773C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6047-D8CF-413A-9A8D-A8CDD723E2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A53C-7E23-40B0-B9E3-11C1011E773C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6047-D8CF-413A-9A8D-A8CDD723E2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A53C-7E23-40B0-B9E3-11C1011E773C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6047-D8CF-413A-9A8D-A8CDD723E2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A53C-7E23-40B0-B9E3-11C1011E773C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6047-D8CF-413A-9A8D-A8CDD723E2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A53C-7E23-40B0-B9E3-11C1011E773C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6047-D8CF-413A-9A8D-A8CDD723E2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A53C-7E23-40B0-B9E3-11C1011E773C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6047-D8CF-413A-9A8D-A8CDD723E2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4A53C-7E23-40B0-B9E3-11C1011E773C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26047-D8CF-413A-9A8D-A8CDD723E2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00FF"/>
                </a:solidFill>
                <a:latin typeface="Arial Rounded MT Bold" pitchFamily="34" charset="0"/>
              </a:rPr>
              <a:t>IRREGULAR VERBS</a:t>
            </a:r>
            <a:endParaRPr lang="ru-RU" sz="6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3429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НЕПРАВИЛЬНЫЕ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ГЛАГОЛЫ</a:t>
            </a: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Marina Documents and Settings\Мои рисунки\5147882417_28meet_xlar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333750" cy="333375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3968" y="1628800"/>
            <a:ext cx="4536504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ITC Avant Garde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b="1" dirty="0" smtClean="0">
              <a:solidFill>
                <a:srgbClr val="0000FF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0000FF"/>
                </a:solidFill>
                <a:latin typeface="Arial Rounded MT Bold" pitchFamily="34" charset="0"/>
                <a:ea typeface="+mj-ea"/>
                <a:cs typeface="+mj-cs"/>
              </a:rPr>
              <a:t>MEET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MET</a:t>
            </a:r>
            <a:endParaRPr lang="ru-RU" sz="4800" b="1" dirty="0" smtClean="0">
              <a:solidFill>
                <a:srgbClr val="FF0000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встречать(</a:t>
            </a: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ся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знакомиться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Marina Documents and Settings\Мои рисунки\9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149080"/>
            <a:ext cx="3395836" cy="24873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9512" y="1268760"/>
            <a:ext cx="82809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spcBef>
                <a:spcPct val="20000"/>
              </a:spcBef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After school my friends and I always </a:t>
            </a:r>
            <a:r>
              <a:rPr lang="en-US" sz="4000" b="1" dirty="0" smtClean="0">
                <a:solidFill>
                  <a:srgbClr val="0000FF"/>
                </a:solidFill>
              </a:rPr>
              <a:t>meet/met</a:t>
            </a:r>
            <a:r>
              <a:rPr lang="en-US" sz="4000" dirty="0" smtClean="0">
                <a:solidFill>
                  <a:srgbClr val="0000FF"/>
                </a:solidFill>
              </a:rPr>
              <a:t> at the park. Yesterday we </a:t>
            </a:r>
            <a:r>
              <a:rPr lang="en-US" sz="4000" b="1" dirty="0" smtClean="0">
                <a:solidFill>
                  <a:srgbClr val="0000FF"/>
                </a:solidFill>
              </a:rPr>
              <a:t>meet/met</a:t>
            </a:r>
            <a:r>
              <a:rPr lang="en-US" sz="4000" dirty="0" smtClean="0">
                <a:solidFill>
                  <a:srgbClr val="0000FF"/>
                </a:solidFill>
              </a:rPr>
              <a:t> at 5 o’clock in the evening and </a:t>
            </a:r>
            <a:r>
              <a:rPr lang="en-US" sz="4000" b="1" dirty="0" smtClean="0">
                <a:solidFill>
                  <a:srgbClr val="0000FF"/>
                </a:solidFill>
              </a:rPr>
              <a:t>go/went</a:t>
            </a:r>
            <a:r>
              <a:rPr lang="en-US" sz="4000" dirty="0" smtClean="0">
                <a:solidFill>
                  <a:srgbClr val="0000FF"/>
                </a:solidFill>
              </a:rPr>
              <a:t> to the cafe.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 w="28575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Выбери правильную форму глагола</a:t>
            </a:r>
            <a:r>
              <a:rPr lang="en-US" dirty="0">
                <a:solidFill>
                  <a:srgbClr val="0000FF"/>
                </a:solidFill>
              </a:rPr>
              <a:t>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268760"/>
            <a:ext cx="82809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spcBef>
                <a:spcPct val="20000"/>
              </a:spcBef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After school my friends and I </a:t>
            </a:r>
            <a:r>
              <a:rPr lang="en-US" sz="4000" u="sng" dirty="0" smtClean="0">
                <a:solidFill>
                  <a:srgbClr val="0000FF"/>
                </a:solidFill>
              </a:rPr>
              <a:t>always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meet</a:t>
            </a:r>
            <a:r>
              <a:rPr lang="en-US" sz="4000" dirty="0" smtClean="0">
                <a:solidFill>
                  <a:srgbClr val="0000FF"/>
                </a:solidFill>
              </a:rPr>
              <a:t> at the park. </a:t>
            </a:r>
            <a:r>
              <a:rPr lang="en-US" sz="4000" u="sng" dirty="0" smtClean="0">
                <a:solidFill>
                  <a:srgbClr val="0000FF"/>
                </a:solidFill>
              </a:rPr>
              <a:t>Yesterday</a:t>
            </a:r>
            <a:r>
              <a:rPr lang="en-US" sz="4000" dirty="0" smtClean="0">
                <a:solidFill>
                  <a:srgbClr val="0000FF"/>
                </a:solidFill>
              </a:rPr>
              <a:t> we </a:t>
            </a:r>
            <a:r>
              <a:rPr lang="en-US" sz="4000" b="1" dirty="0" smtClean="0">
                <a:solidFill>
                  <a:srgbClr val="FF0000"/>
                </a:solidFill>
              </a:rPr>
              <a:t>met</a:t>
            </a:r>
            <a:r>
              <a:rPr lang="en-US" sz="4000" dirty="0" smtClean="0">
                <a:solidFill>
                  <a:srgbClr val="0000FF"/>
                </a:solidFill>
              </a:rPr>
              <a:t> at 5 o’clock in the evening and </a:t>
            </a:r>
            <a:r>
              <a:rPr lang="en-US" sz="4000" b="1" dirty="0" smtClean="0">
                <a:solidFill>
                  <a:srgbClr val="FF0000"/>
                </a:solidFill>
              </a:rPr>
              <a:t>went</a:t>
            </a:r>
            <a:r>
              <a:rPr lang="en-US" sz="4000" dirty="0" smtClean="0">
                <a:solidFill>
                  <a:srgbClr val="0000FF"/>
                </a:solidFill>
              </a:rPr>
              <a:t> to the cafe.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:\Marina Documents and Settings\Мои рисунки\looksee_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339476" cy="3384376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3968" y="1124744"/>
            <a:ext cx="4536504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r>
              <a:rPr lang="en-US" sz="5400" b="1" dirty="0" smtClean="0">
                <a:solidFill>
                  <a:srgbClr val="0000FF"/>
                </a:solidFill>
                <a:latin typeface="Arial Rounded MT Bold" pitchFamily="34" charset="0"/>
                <a:ea typeface="+mj-ea"/>
                <a:cs typeface="+mj-cs"/>
              </a:rPr>
              <a:t>SEE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 </a:t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SAW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ITC Avant Garde Gothic" pitchFamily="34" charset="0"/>
                <a:ea typeface="+mj-ea"/>
                <a:cs typeface="+mj-cs"/>
              </a:rPr>
              <a:t>видеть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24744"/>
            <a:ext cx="85689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defRPr/>
            </a:pPr>
            <a:r>
              <a:rPr lang="en-US" sz="4000" dirty="0">
                <a:solidFill>
                  <a:srgbClr val="0000FF"/>
                </a:solidFill>
              </a:rPr>
              <a:t>I </a:t>
            </a:r>
            <a:r>
              <a:rPr lang="en-US" sz="4000" b="1" dirty="0">
                <a:solidFill>
                  <a:srgbClr val="0000FF"/>
                </a:solidFill>
              </a:rPr>
              <a:t>see/saw</a:t>
            </a:r>
            <a:r>
              <a:rPr lang="en-US" sz="4000" dirty="0">
                <a:solidFill>
                  <a:srgbClr val="0000FF"/>
                </a:solidFill>
              </a:rPr>
              <a:t> my </a:t>
            </a:r>
            <a:r>
              <a:rPr lang="en-US" sz="4000" dirty="0" smtClean="0">
                <a:solidFill>
                  <a:srgbClr val="0000FF"/>
                </a:solidFill>
              </a:rPr>
              <a:t>cousins </a:t>
            </a:r>
            <a:r>
              <a:rPr lang="en-US" sz="4000" dirty="0">
                <a:solidFill>
                  <a:srgbClr val="0000FF"/>
                </a:solidFill>
              </a:rPr>
              <a:t>very often.</a:t>
            </a:r>
          </a:p>
          <a:p>
            <a:pPr lvl="0" indent="-342900"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We went </a:t>
            </a:r>
            <a:r>
              <a:rPr lang="en-US" sz="4000" dirty="0">
                <a:solidFill>
                  <a:srgbClr val="0000FF"/>
                </a:solidFill>
              </a:rPr>
              <a:t>to the cinema </a:t>
            </a:r>
            <a:r>
              <a:rPr lang="en-US" sz="4000" dirty="0" smtClean="0">
                <a:solidFill>
                  <a:srgbClr val="0000FF"/>
                </a:solidFill>
              </a:rPr>
              <a:t>last Sunday </a:t>
            </a:r>
            <a:r>
              <a:rPr lang="en-US" sz="4000" dirty="0">
                <a:solidFill>
                  <a:srgbClr val="0000FF"/>
                </a:solidFill>
              </a:rPr>
              <a:t>and </a:t>
            </a:r>
            <a:r>
              <a:rPr lang="en-US" sz="4000" b="1" dirty="0" smtClean="0">
                <a:solidFill>
                  <a:srgbClr val="0000FF"/>
                </a:solidFill>
              </a:rPr>
              <a:t>see/saw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>
                <a:solidFill>
                  <a:srgbClr val="0000FF"/>
                </a:solidFill>
              </a:rPr>
              <a:t>a great </a:t>
            </a:r>
            <a:r>
              <a:rPr lang="ru-RU" sz="4000" dirty="0" smtClean="0">
                <a:solidFill>
                  <a:srgbClr val="0000FF"/>
                </a:solidFill>
              </a:rPr>
              <a:t>4</a:t>
            </a:r>
            <a:r>
              <a:rPr lang="en-US" sz="4000" dirty="0" smtClean="0">
                <a:solidFill>
                  <a:srgbClr val="0000FF"/>
                </a:solidFill>
              </a:rPr>
              <a:t>D film.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pic>
        <p:nvPicPr>
          <p:cNvPr id="53250" name="Picture 2" descr="http://i.huffpost.com/gen/1117010/thumbs/o-4D-CINEMA-PAULTONS-570.jpg?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933056"/>
            <a:ext cx="3701058" cy="246737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 w="28575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Выбери правильную форму глагола</a:t>
            </a:r>
            <a:r>
              <a:rPr lang="en-US" dirty="0">
                <a:solidFill>
                  <a:srgbClr val="0000FF"/>
                </a:solidFill>
              </a:rPr>
              <a:t>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124744"/>
            <a:ext cx="85689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defRPr/>
            </a:pPr>
            <a:r>
              <a:rPr lang="en-US" sz="4000" dirty="0">
                <a:solidFill>
                  <a:srgbClr val="0000FF"/>
                </a:solidFill>
              </a:rPr>
              <a:t>I </a:t>
            </a:r>
            <a:r>
              <a:rPr lang="en-US" sz="4000" b="1" dirty="0" smtClean="0">
                <a:solidFill>
                  <a:srgbClr val="FF0000"/>
                </a:solidFill>
              </a:rPr>
              <a:t>see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>
                <a:solidFill>
                  <a:srgbClr val="0000FF"/>
                </a:solidFill>
              </a:rPr>
              <a:t>my </a:t>
            </a:r>
            <a:r>
              <a:rPr lang="en-US" sz="4000" dirty="0" smtClean="0">
                <a:solidFill>
                  <a:srgbClr val="0000FF"/>
                </a:solidFill>
              </a:rPr>
              <a:t>cousins </a:t>
            </a:r>
            <a:r>
              <a:rPr lang="en-US" sz="4000" u="sng" dirty="0">
                <a:solidFill>
                  <a:srgbClr val="0000FF"/>
                </a:solidFill>
              </a:rPr>
              <a:t>very often</a:t>
            </a:r>
            <a:r>
              <a:rPr lang="en-US" sz="4000" dirty="0">
                <a:solidFill>
                  <a:srgbClr val="0000FF"/>
                </a:solidFill>
              </a:rPr>
              <a:t>.</a:t>
            </a:r>
          </a:p>
          <a:p>
            <a:pPr lvl="0" indent="-342900"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We </a:t>
            </a:r>
            <a:r>
              <a:rPr lang="en-US" sz="4000" u="sng" dirty="0" smtClean="0">
                <a:solidFill>
                  <a:srgbClr val="0000FF"/>
                </a:solidFill>
              </a:rPr>
              <a:t>went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>
                <a:solidFill>
                  <a:srgbClr val="0000FF"/>
                </a:solidFill>
              </a:rPr>
              <a:t>to the cinema </a:t>
            </a:r>
            <a:r>
              <a:rPr lang="en-US" sz="4000" u="sng" dirty="0" smtClean="0">
                <a:solidFill>
                  <a:srgbClr val="0000FF"/>
                </a:solidFill>
              </a:rPr>
              <a:t>last Sunday </a:t>
            </a:r>
            <a:r>
              <a:rPr lang="en-US" sz="4000" dirty="0">
                <a:solidFill>
                  <a:srgbClr val="0000FF"/>
                </a:solidFill>
              </a:rPr>
              <a:t>and </a:t>
            </a:r>
            <a:r>
              <a:rPr lang="en-US" sz="4000" b="1" dirty="0" smtClean="0">
                <a:solidFill>
                  <a:srgbClr val="FF0000"/>
                </a:solidFill>
              </a:rPr>
              <a:t>saw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>
                <a:solidFill>
                  <a:srgbClr val="0000FF"/>
                </a:solidFill>
              </a:rPr>
              <a:t>a great </a:t>
            </a:r>
            <a:r>
              <a:rPr lang="ru-RU" sz="4000" dirty="0" smtClean="0">
                <a:solidFill>
                  <a:srgbClr val="0000FF"/>
                </a:solidFill>
              </a:rPr>
              <a:t>4</a:t>
            </a:r>
            <a:r>
              <a:rPr lang="en-US" sz="4000" dirty="0" smtClean="0">
                <a:solidFill>
                  <a:srgbClr val="0000FF"/>
                </a:solidFill>
              </a:rPr>
              <a:t>D film.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Marina Documents and Settings\Мои рисунки\Writing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888432" cy="3303223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3968" y="1628800"/>
            <a:ext cx="4536504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ITC Avant Garde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0000FF"/>
                </a:solidFill>
                <a:latin typeface="Arial Rounded MT Bold" pitchFamily="34" charset="0"/>
                <a:ea typeface="+mj-ea"/>
                <a:cs typeface="+mj-cs"/>
              </a:rPr>
              <a:t>WRITE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WROTE</a:t>
            </a:r>
            <a:endParaRPr lang="ru-RU" sz="4800" b="1" dirty="0" smtClean="0">
              <a:solidFill>
                <a:srgbClr val="FF0000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писать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Marina Documents and Settings\Мои рисунки\wr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05064"/>
            <a:ext cx="3730750" cy="252314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1520" y="1196752"/>
            <a:ext cx="87129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spcBef>
                <a:spcPct val="20000"/>
              </a:spcBef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Ann </a:t>
            </a:r>
            <a:r>
              <a:rPr lang="en-US" sz="4000" b="1" dirty="0" smtClean="0">
                <a:solidFill>
                  <a:srgbClr val="0000FF"/>
                </a:solidFill>
              </a:rPr>
              <a:t>writes/wrote</a:t>
            </a:r>
            <a:r>
              <a:rPr lang="en-US" sz="4000" dirty="0" smtClean="0">
                <a:solidFill>
                  <a:srgbClr val="0000FF"/>
                </a:solidFill>
              </a:rPr>
              <a:t> very interesting stories for her little sister. Two days ago she </a:t>
            </a:r>
            <a:r>
              <a:rPr lang="en-US" sz="4000" b="1" dirty="0" smtClean="0">
                <a:solidFill>
                  <a:srgbClr val="0000FF"/>
                </a:solidFill>
              </a:rPr>
              <a:t>writes/wrote</a:t>
            </a:r>
            <a:r>
              <a:rPr lang="en-US" sz="4000" dirty="0" smtClean="0">
                <a:solidFill>
                  <a:srgbClr val="0000FF"/>
                </a:solidFill>
              </a:rPr>
              <a:t> a very funny story and her sister was very happy.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 w="28575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Выбери правильную форму глагола</a:t>
            </a:r>
            <a:r>
              <a:rPr lang="en-US" dirty="0">
                <a:solidFill>
                  <a:srgbClr val="0000FF"/>
                </a:solidFill>
              </a:rPr>
              <a:t>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196752"/>
            <a:ext cx="87129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spcBef>
                <a:spcPct val="20000"/>
              </a:spcBef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Ann </a:t>
            </a:r>
            <a:r>
              <a:rPr lang="en-US" sz="4000" b="1" dirty="0" smtClean="0">
                <a:solidFill>
                  <a:srgbClr val="FF0000"/>
                </a:solidFill>
              </a:rPr>
              <a:t>writes</a:t>
            </a:r>
            <a:r>
              <a:rPr lang="en-US" sz="4000" dirty="0" smtClean="0">
                <a:solidFill>
                  <a:srgbClr val="0000FF"/>
                </a:solidFill>
              </a:rPr>
              <a:t> very interesting stories for her little sister. </a:t>
            </a:r>
            <a:r>
              <a:rPr lang="en-US" sz="4000" u="sng" dirty="0" smtClean="0">
                <a:solidFill>
                  <a:srgbClr val="0000FF"/>
                </a:solidFill>
              </a:rPr>
              <a:t>Two days ago </a:t>
            </a:r>
            <a:r>
              <a:rPr lang="en-US" sz="4000" dirty="0" smtClean="0">
                <a:solidFill>
                  <a:srgbClr val="0000FF"/>
                </a:solidFill>
              </a:rPr>
              <a:t>she </a:t>
            </a:r>
            <a:r>
              <a:rPr lang="en-US" sz="4000" b="1" dirty="0" smtClean="0">
                <a:solidFill>
                  <a:srgbClr val="FF0000"/>
                </a:solidFill>
              </a:rPr>
              <a:t>wrote</a:t>
            </a:r>
            <a:r>
              <a:rPr lang="en-US" sz="4000" dirty="0" smtClean="0">
                <a:solidFill>
                  <a:srgbClr val="0000FF"/>
                </a:solidFill>
              </a:rPr>
              <a:t> a very funny story and her sister </a:t>
            </a:r>
            <a:r>
              <a:rPr lang="en-US" sz="4000" u="sng" dirty="0" smtClean="0">
                <a:solidFill>
                  <a:srgbClr val="0000FF"/>
                </a:solidFill>
              </a:rPr>
              <a:t>was</a:t>
            </a:r>
            <a:r>
              <a:rPr lang="en-US" sz="4000" dirty="0" smtClean="0">
                <a:solidFill>
                  <a:srgbClr val="0000FF"/>
                </a:solidFill>
              </a:rPr>
              <a:t> very happy.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355976" y="1268760"/>
            <a:ext cx="4536504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ITC Avant Garde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0000FF"/>
                </a:solidFill>
                <a:latin typeface="Arial Rounded MT Bold" pitchFamily="34" charset="0"/>
                <a:ea typeface="+mj-ea"/>
                <a:cs typeface="+mj-cs"/>
              </a:rPr>
              <a:t>HAVE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HAD</a:t>
            </a:r>
            <a:endParaRPr lang="ru-RU" sz="4800" b="1" dirty="0" smtClean="0">
              <a:solidFill>
                <a:srgbClr val="FF0000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иметь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0418" name="Picture 2" descr="Image result for h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810663" cy="302433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 w="28575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Выбери правильную форму глагола</a:t>
            </a:r>
            <a:r>
              <a:rPr lang="en-US" dirty="0">
                <a:solidFill>
                  <a:srgbClr val="0000FF"/>
                </a:solidFill>
              </a:rPr>
              <a:t>: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59396" name="Picture 4" descr="http://sultanschools.org/sms/wp-content/uploads/sites/3/2014/10/par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816354"/>
            <a:ext cx="3555504" cy="2881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51520" y="1124744"/>
            <a:ext cx="87129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spcBef>
                <a:spcPct val="20000"/>
              </a:spcBef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We always </a:t>
            </a:r>
            <a:r>
              <a:rPr lang="en-US" sz="4000" b="1" dirty="0" smtClean="0">
                <a:solidFill>
                  <a:srgbClr val="0000FF"/>
                </a:solidFill>
              </a:rPr>
              <a:t>have/had</a:t>
            </a:r>
            <a:r>
              <a:rPr lang="en-US" sz="4000" dirty="0" smtClean="0">
                <a:solidFill>
                  <a:srgbClr val="0000FF"/>
                </a:solidFill>
              </a:rPr>
              <a:t> five lessons every day but yesterday there were only three lessons because we </a:t>
            </a:r>
            <a:r>
              <a:rPr lang="en-US" sz="4000" b="1" dirty="0" smtClean="0">
                <a:solidFill>
                  <a:srgbClr val="0000FF"/>
                </a:solidFill>
              </a:rPr>
              <a:t>have/had</a:t>
            </a:r>
            <a:r>
              <a:rPr lang="en-US" sz="4000" dirty="0" smtClean="0">
                <a:solidFill>
                  <a:srgbClr val="0000FF"/>
                </a:solidFill>
              </a:rPr>
              <a:t> a school party!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124744"/>
            <a:ext cx="87129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spcBef>
                <a:spcPct val="20000"/>
              </a:spcBef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We </a:t>
            </a:r>
            <a:r>
              <a:rPr lang="en-US" sz="4000" u="sng" dirty="0" smtClean="0">
                <a:solidFill>
                  <a:srgbClr val="0000FF"/>
                </a:solidFill>
              </a:rPr>
              <a:t>always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have</a:t>
            </a:r>
            <a:r>
              <a:rPr lang="en-US" sz="4000" dirty="0" smtClean="0">
                <a:solidFill>
                  <a:srgbClr val="0000FF"/>
                </a:solidFill>
              </a:rPr>
              <a:t> five lessons every day but </a:t>
            </a:r>
            <a:r>
              <a:rPr lang="en-US" sz="4000" u="sng" dirty="0" smtClean="0">
                <a:solidFill>
                  <a:srgbClr val="0000FF"/>
                </a:solidFill>
              </a:rPr>
              <a:t>yesterday</a:t>
            </a:r>
            <a:r>
              <a:rPr lang="en-US" sz="4000" dirty="0" smtClean="0">
                <a:solidFill>
                  <a:srgbClr val="0000FF"/>
                </a:solidFill>
              </a:rPr>
              <a:t> there </a:t>
            </a:r>
            <a:r>
              <a:rPr lang="en-US" sz="4000" u="sng" dirty="0" smtClean="0">
                <a:solidFill>
                  <a:srgbClr val="0000FF"/>
                </a:solidFill>
              </a:rPr>
              <a:t>were</a:t>
            </a:r>
            <a:r>
              <a:rPr lang="en-US" sz="4000" dirty="0" smtClean="0">
                <a:solidFill>
                  <a:srgbClr val="0000FF"/>
                </a:solidFill>
              </a:rPr>
              <a:t> only three lessons because we </a:t>
            </a:r>
            <a:r>
              <a:rPr lang="en-US" sz="4000" b="1" dirty="0" smtClean="0">
                <a:solidFill>
                  <a:srgbClr val="FF0000"/>
                </a:solidFill>
              </a:rPr>
              <a:t>had</a:t>
            </a:r>
            <a:r>
              <a:rPr lang="en-US" sz="4000" dirty="0" smtClean="0">
                <a:solidFill>
                  <a:srgbClr val="0000FF"/>
                </a:solidFill>
              </a:rPr>
              <a:t> a school party!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Marina Documents and Settings\Мои рисунки\pony_rid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195772" cy="33738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707904" y="1124744"/>
            <a:ext cx="5328592" cy="4896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ITC Avant Garde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b="1" dirty="0" smtClean="0">
              <a:solidFill>
                <a:srgbClr val="0000FF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0000FF"/>
                </a:solidFill>
                <a:latin typeface="Arial Rounded MT Bold" pitchFamily="34" charset="0"/>
                <a:ea typeface="+mj-ea"/>
                <a:cs typeface="+mj-cs"/>
              </a:rPr>
              <a:t>RIDE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RODE</a:t>
            </a:r>
            <a:endParaRPr lang="ru-RU" sz="4800" b="1" dirty="0" smtClean="0">
              <a:solidFill>
                <a:srgbClr val="FF0000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кататься верхом 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(на велосипеде, на лошади)</a:t>
            </a:r>
            <a:endParaRPr lang="en-US" sz="4800" b="1" dirty="0" smtClean="0">
              <a:solidFill>
                <a:srgbClr val="FF0000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Marina Documents and Settings\Мои рисунки\bicycle-ride-108476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005064"/>
            <a:ext cx="2725763" cy="27257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9512" y="1124744"/>
            <a:ext cx="87129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spcBef>
                <a:spcPct val="20000"/>
              </a:spcBef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My best friend Kate </a:t>
            </a:r>
            <a:r>
              <a:rPr lang="en-US" sz="4000" b="1" dirty="0" smtClean="0">
                <a:solidFill>
                  <a:srgbClr val="0000FF"/>
                </a:solidFill>
              </a:rPr>
              <a:t>rides/rode</a:t>
            </a:r>
            <a:r>
              <a:rPr lang="en-US" sz="4000" dirty="0" smtClean="0">
                <a:solidFill>
                  <a:srgbClr val="0000FF"/>
                </a:solidFill>
              </a:rPr>
              <a:t> her bike every day. Last weekend we </a:t>
            </a:r>
            <a:r>
              <a:rPr lang="en-US" sz="4000" b="1" dirty="0" smtClean="0">
                <a:solidFill>
                  <a:srgbClr val="0000FF"/>
                </a:solidFill>
              </a:rPr>
              <a:t>go/went</a:t>
            </a:r>
            <a:r>
              <a:rPr lang="en-US" sz="4000" dirty="0" smtClean="0">
                <a:solidFill>
                  <a:srgbClr val="0000FF"/>
                </a:solidFill>
              </a:rPr>
              <a:t> to the park together and </a:t>
            </a:r>
            <a:r>
              <a:rPr lang="en-US" sz="4000" b="1" dirty="0" smtClean="0">
                <a:solidFill>
                  <a:srgbClr val="0000FF"/>
                </a:solidFill>
              </a:rPr>
              <a:t>ride/rode</a:t>
            </a:r>
            <a:r>
              <a:rPr lang="en-US" sz="4000" dirty="0" smtClean="0">
                <a:solidFill>
                  <a:srgbClr val="0000FF"/>
                </a:solidFill>
              </a:rPr>
              <a:t> our bikes there. We </a:t>
            </a:r>
            <a:r>
              <a:rPr lang="en-US" sz="4000" b="1" dirty="0" smtClean="0">
                <a:solidFill>
                  <a:srgbClr val="0000FF"/>
                </a:solidFill>
              </a:rPr>
              <a:t>have/had</a:t>
            </a:r>
            <a:r>
              <a:rPr lang="en-US" sz="4000" dirty="0" smtClean="0">
                <a:solidFill>
                  <a:srgbClr val="0000FF"/>
                </a:solidFill>
              </a:rPr>
              <a:t> a lot of fun!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 w="28575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Выбери правильную форму глагола</a:t>
            </a:r>
            <a:r>
              <a:rPr lang="en-US" dirty="0">
                <a:solidFill>
                  <a:srgbClr val="0000FF"/>
                </a:solidFill>
              </a:rPr>
              <a:t>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24744"/>
            <a:ext cx="87129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spcBef>
                <a:spcPct val="20000"/>
              </a:spcBef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My best friend Kate </a:t>
            </a:r>
            <a:r>
              <a:rPr lang="en-US" sz="4000" b="1" dirty="0" smtClean="0">
                <a:solidFill>
                  <a:srgbClr val="FF0000"/>
                </a:solidFill>
              </a:rPr>
              <a:t>rides</a:t>
            </a:r>
            <a:r>
              <a:rPr lang="en-US" sz="4000" dirty="0" smtClean="0">
                <a:solidFill>
                  <a:srgbClr val="0000FF"/>
                </a:solidFill>
              </a:rPr>
              <a:t> her bike </a:t>
            </a:r>
            <a:r>
              <a:rPr lang="en-US" sz="4000" u="sng" dirty="0" smtClean="0">
                <a:solidFill>
                  <a:srgbClr val="0000FF"/>
                </a:solidFill>
              </a:rPr>
              <a:t>every day</a:t>
            </a:r>
            <a:r>
              <a:rPr lang="en-US" sz="4000" dirty="0" smtClean="0">
                <a:solidFill>
                  <a:srgbClr val="0000FF"/>
                </a:solidFill>
              </a:rPr>
              <a:t>. </a:t>
            </a:r>
            <a:r>
              <a:rPr lang="en-US" sz="4000" u="sng" dirty="0" smtClean="0">
                <a:solidFill>
                  <a:srgbClr val="0000FF"/>
                </a:solidFill>
              </a:rPr>
              <a:t>Last weekend </a:t>
            </a:r>
            <a:r>
              <a:rPr lang="en-US" sz="4000" dirty="0" smtClean="0">
                <a:solidFill>
                  <a:srgbClr val="0000FF"/>
                </a:solidFill>
              </a:rPr>
              <a:t>we </a:t>
            </a:r>
            <a:r>
              <a:rPr lang="en-US" sz="4000" b="1" dirty="0" smtClean="0">
                <a:solidFill>
                  <a:srgbClr val="FF0000"/>
                </a:solidFill>
              </a:rPr>
              <a:t>went</a:t>
            </a:r>
            <a:r>
              <a:rPr lang="en-US" sz="4000" dirty="0" smtClean="0">
                <a:solidFill>
                  <a:srgbClr val="0000FF"/>
                </a:solidFill>
              </a:rPr>
              <a:t> to the park together and </a:t>
            </a:r>
            <a:r>
              <a:rPr lang="en-US" sz="4000" b="1" dirty="0" smtClean="0">
                <a:solidFill>
                  <a:srgbClr val="FF0000"/>
                </a:solidFill>
              </a:rPr>
              <a:t>rode</a:t>
            </a:r>
            <a:r>
              <a:rPr lang="en-US" sz="4000" dirty="0" smtClean="0">
                <a:solidFill>
                  <a:srgbClr val="0000FF"/>
                </a:solidFill>
              </a:rPr>
              <a:t> our bikes there. We </a:t>
            </a:r>
            <a:r>
              <a:rPr lang="en-US" sz="4000" b="1" dirty="0" smtClean="0">
                <a:solidFill>
                  <a:srgbClr val="FF0000"/>
                </a:solidFill>
              </a:rPr>
              <a:t>had</a:t>
            </a:r>
            <a:r>
              <a:rPr lang="en-US" sz="4000" dirty="0" smtClean="0">
                <a:solidFill>
                  <a:srgbClr val="0000FF"/>
                </a:solidFill>
              </a:rPr>
              <a:t> a lot of fun!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476672"/>
            <a:ext cx="4536504" cy="439248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00FF"/>
                </a:solidFill>
                <a:latin typeface="ITC Avant Garde Gothic" pitchFamily="34" charset="0"/>
              </a:rPr>
              <a:t/>
            </a:r>
            <a:br>
              <a:rPr lang="ru-RU" sz="5400" b="1" dirty="0" smtClean="0">
                <a:solidFill>
                  <a:srgbClr val="0000FF"/>
                </a:solidFill>
                <a:latin typeface="ITC Avant Garde Gothic" pitchFamily="34" charset="0"/>
              </a:rPr>
            </a:br>
            <a:r>
              <a:rPr lang="ru-RU" sz="5400" b="1" dirty="0" smtClean="0">
                <a:solidFill>
                  <a:srgbClr val="0000FF"/>
                </a:solidFill>
                <a:latin typeface="ITC Avant Garde Gothic" pitchFamily="34" charset="0"/>
              </a:rPr>
              <a:t/>
            </a:r>
            <a:br>
              <a:rPr lang="ru-RU" sz="5400" b="1" dirty="0" smtClean="0">
                <a:solidFill>
                  <a:srgbClr val="0000FF"/>
                </a:solidFill>
                <a:latin typeface="ITC Avant Garde Gothic" pitchFamily="34" charset="0"/>
              </a:rPr>
            </a:br>
            <a:r>
              <a:rPr lang="ru-RU" sz="5400" b="1" dirty="0">
                <a:solidFill>
                  <a:srgbClr val="0000FF"/>
                </a:solidFill>
                <a:latin typeface="ITC Avant Garde Gothic" pitchFamily="34" charset="0"/>
              </a:rPr>
              <a:t/>
            </a:r>
            <a:br>
              <a:rPr lang="ru-RU" sz="5400" b="1" dirty="0">
                <a:solidFill>
                  <a:srgbClr val="0000FF"/>
                </a:solidFill>
                <a:latin typeface="ITC Avant Garde Gothic" pitchFamily="34" charset="0"/>
              </a:rPr>
            </a:br>
            <a:r>
              <a:rPr lang="en-US" sz="5400" b="1" dirty="0" smtClean="0">
                <a:solidFill>
                  <a:srgbClr val="0000FF"/>
                </a:solidFill>
                <a:latin typeface="Arial Rounded MT Bold" pitchFamily="34" charset="0"/>
              </a:rPr>
              <a:t>BE </a:t>
            </a:r>
            <a:br>
              <a:rPr lang="en-US" sz="5400" b="1" dirty="0" smtClean="0">
                <a:solidFill>
                  <a:srgbClr val="0000FF"/>
                </a:solidFill>
                <a:latin typeface="Arial Rounded MT Bold" pitchFamily="34" charset="0"/>
              </a:rPr>
            </a:br>
            <a:r>
              <a:rPr lang="en-US" sz="5400" b="1" dirty="0" smtClean="0">
                <a:solidFill>
                  <a:srgbClr val="FF0000"/>
                </a:solidFill>
                <a:latin typeface="Arial Rounded MT Bold" pitchFamily="34" charset="0"/>
              </a:rPr>
              <a:t>WAS, WERE</a:t>
            </a:r>
            <a:r>
              <a:rPr lang="ru-RU" sz="5400" b="1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Arial Rounded MT Bold" pitchFamily="34" charset="0"/>
              </a:rPr>
              <a:t>быть,</a:t>
            </a:r>
            <a:br>
              <a:rPr lang="ru-RU" sz="4800" b="1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Arial Rounded MT Bold" pitchFamily="34" charset="0"/>
              </a:rPr>
              <a:t>находиться</a:t>
            </a:r>
            <a:r>
              <a:rPr lang="ru-RU" sz="5400" b="1" dirty="0" smtClean="0">
                <a:solidFill>
                  <a:srgbClr val="FF0000"/>
                </a:solidFill>
                <a:latin typeface="ITC Avant Garde Gothic" pitchFamily="34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ITC Avant Garde Gothic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ITC Avant Garde Gothic" pitchFamily="34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ITC Avant Garde Gothic" pitchFamily="34" charset="0"/>
              </a:rPr>
            </a:br>
            <a:r>
              <a:rPr lang="en-US" sz="5400" b="1" dirty="0" smtClean="0">
                <a:solidFill>
                  <a:srgbClr val="FF0000"/>
                </a:solidFill>
                <a:latin typeface="ITC Avant Garde Gothic" pitchFamily="34" charset="0"/>
              </a:rPr>
              <a:t/>
            </a:r>
            <a:br>
              <a:rPr lang="en-US" sz="5400" b="1" dirty="0" smtClean="0">
                <a:solidFill>
                  <a:srgbClr val="FF0000"/>
                </a:solidFill>
                <a:latin typeface="ITC Avant Garde Gothic" pitchFamily="34" charset="0"/>
              </a:rPr>
            </a:b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5842" name="Picture 2" descr="E:\Marina Documents and Settings\Мои рисунки\Dont_Worry_Be_Hap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3462416" cy="4480703"/>
          </a:xfrm>
          <a:prstGeom prst="rect">
            <a:avLst/>
          </a:prstGeom>
          <a:solidFill>
            <a:schemeClr val="accent2"/>
          </a:solidFill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Marina Documents and Settings\Мои рисунки\driv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058964" cy="2390191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707904" y="1628800"/>
            <a:ext cx="5256584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ITC Avant Garde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b="1" dirty="0" smtClean="0">
              <a:solidFill>
                <a:srgbClr val="0000FF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0000FF"/>
                </a:solidFill>
                <a:latin typeface="Arial Rounded MT Bold" pitchFamily="34" charset="0"/>
                <a:ea typeface="+mj-ea"/>
                <a:cs typeface="+mj-cs"/>
              </a:rPr>
              <a:t>DRIVE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DROVE</a:t>
            </a:r>
            <a:endParaRPr lang="ru-RU" sz="4800" b="1" dirty="0" smtClean="0">
              <a:solidFill>
                <a:srgbClr val="FF0000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водить машину</a:t>
            </a:r>
            <a:endParaRPr lang="en-US" sz="4800" b="1" dirty="0" smtClean="0">
              <a:solidFill>
                <a:srgbClr val="FF0000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Marina Documents and Settings\Мои рисунки\motorist-clipart-vintage-racer-clip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05064"/>
            <a:ext cx="5743575" cy="24955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484784"/>
            <a:ext cx="85689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spcBef>
                <a:spcPct val="20000"/>
              </a:spcBef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My uncle usually </a:t>
            </a:r>
            <a:r>
              <a:rPr lang="en-US" sz="4000" b="1" dirty="0" smtClean="0">
                <a:solidFill>
                  <a:srgbClr val="0000FF"/>
                </a:solidFill>
              </a:rPr>
              <a:t>drives/drove</a:t>
            </a:r>
            <a:r>
              <a:rPr lang="en-US" sz="4000" dirty="0" smtClean="0">
                <a:solidFill>
                  <a:srgbClr val="0000FF"/>
                </a:solidFill>
              </a:rPr>
              <a:t> his car very well, but yesterday he </a:t>
            </a:r>
            <a:r>
              <a:rPr lang="en-US" sz="4000" b="1" dirty="0" smtClean="0">
                <a:solidFill>
                  <a:srgbClr val="0000FF"/>
                </a:solidFill>
              </a:rPr>
              <a:t>drives/drove</a:t>
            </a:r>
            <a:r>
              <a:rPr lang="en-US" sz="4000" dirty="0" smtClean="0">
                <a:solidFill>
                  <a:srgbClr val="0000FF"/>
                </a:solidFill>
              </a:rPr>
              <a:t> it very fast. We </a:t>
            </a:r>
            <a:r>
              <a:rPr lang="en-US" sz="4000" b="1" dirty="0" smtClean="0">
                <a:solidFill>
                  <a:srgbClr val="0000FF"/>
                </a:solidFill>
              </a:rPr>
              <a:t>are/were</a:t>
            </a:r>
            <a:r>
              <a:rPr lang="en-US" sz="4000" dirty="0" smtClean="0">
                <a:solidFill>
                  <a:srgbClr val="0000FF"/>
                </a:solidFill>
              </a:rPr>
              <a:t> very angry!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 w="28575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Выбери правильную форму глагола</a:t>
            </a:r>
            <a:r>
              <a:rPr lang="en-US" dirty="0">
                <a:solidFill>
                  <a:srgbClr val="0000FF"/>
                </a:solidFill>
              </a:rPr>
              <a:t>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84784"/>
            <a:ext cx="85689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spcBef>
                <a:spcPct val="20000"/>
              </a:spcBef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My uncle </a:t>
            </a:r>
            <a:r>
              <a:rPr lang="en-US" sz="4000" u="sng" dirty="0" smtClean="0">
                <a:solidFill>
                  <a:srgbClr val="0000FF"/>
                </a:solidFill>
              </a:rPr>
              <a:t>usually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drives</a:t>
            </a:r>
            <a:r>
              <a:rPr lang="en-US" sz="4000" dirty="0" smtClean="0">
                <a:solidFill>
                  <a:srgbClr val="0000FF"/>
                </a:solidFill>
              </a:rPr>
              <a:t> his car very well, but </a:t>
            </a:r>
            <a:r>
              <a:rPr lang="en-US" sz="4000" u="sng" dirty="0" smtClean="0">
                <a:solidFill>
                  <a:srgbClr val="0000FF"/>
                </a:solidFill>
              </a:rPr>
              <a:t>yesterday</a:t>
            </a:r>
            <a:r>
              <a:rPr lang="en-US" sz="4000" dirty="0" smtClean="0">
                <a:solidFill>
                  <a:srgbClr val="0000FF"/>
                </a:solidFill>
              </a:rPr>
              <a:t> he </a:t>
            </a:r>
            <a:r>
              <a:rPr lang="en-US" sz="4000" b="1" dirty="0" smtClean="0">
                <a:solidFill>
                  <a:srgbClr val="FF0000"/>
                </a:solidFill>
              </a:rPr>
              <a:t>drove</a:t>
            </a:r>
            <a:r>
              <a:rPr lang="en-US" sz="4000" dirty="0" smtClean="0">
                <a:solidFill>
                  <a:srgbClr val="0000FF"/>
                </a:solidFill>
              </a:rPr>
              <a:t> it very fast. We </a:t>
            </a:r>
            <a:r>
              <a:rPr lang="en-US" sz="4000" b="1" dirty="0" smtClean="0">
                <a:solidFill>
                  <a:srgbClr val="FF0000"/>
                </a:solidFill>
              </a:rPr>
              <a:t>were</a:t>
            </a:r>
            <a:r>
              <a:rPr lang="en-US" sz="4000" dirty="0" smtClean="0">
                <a:solidFill>
                  <a:srgbClr val="0000FF"/>
                </a:solidFill>
              </a:rPr>
              <a:t> very angry!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Marina Documents and Settings\Мои рисунки\sing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5"/>
            <a:ext cx="3672408" cy="3014449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3968" y="1196752"/>
            <a:ext cx="4536504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ITC Avant Garde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b="1" dirty="0" smtClean="0">
              <a:solidFill>
                <a:srgbClr val="0000FF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0000FF"/>
                </a:solidFill>
                <a:latin typeface="Arial Rounded MT Bold" pitchFamily="34" charset="0"/>
                <a:ea typeface="+mj-ea"/>
                <a:cs typeface="+mj-cs"/>
              </a:rPr>
              <a:t>SING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SANG</a:t>
            </a:r>
            <a:endParaRPr lang="ru-RU" sz="4800" b="1" dirty="0" smtClean="0">
              <a:solidFill>
                <a:srgbClr val="FF0000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петь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Marina Documents and Settings\Мои рисунки\s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89040"/>
            <a:ext cx="3092946" cy="284180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95536" y="1052736"/>
            <a:ext cx="860546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We </a:t>
            </a:r>
            <a:r>
              <a:rPr lang="en-US" sz="4000" b="1" dirty="0" smtClean="0">
                <a:solidFill>
                  <a:srgbClr val="0000FF"/>
                </a:solidFill>
              </a:rPr>
              <a:t>sing/sang</a:t>
            </a:r>
            <a:r>
              <a:rPr lang="en-US" sz="4000" dirty="0" smtClean="0">
                <a:solidFill>
                  <a:srgbClr val="0000FF"/>
                </a:solidFill>
              </a:rPr>
              <a:t> at our Music lessons </a:t>
            </a:r>
          </a:p>
          <a:p>
            <a:pPr lvl="0" indent="-342900"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on Mondays. Two days ago we </a:t>
            </a:r>
            <a:r>
              <a:rPr lang="en-US" sz="4000" b="1" dirty="0" smtClean="0">
                <a:solidFill>
                  <a:srgbClr val="0000FF"/>
                </a:solidFill>
              </a:rPr>
              <a:t>sing/sang </a:t>
            </a:r>
            <a:r>
              <a:rPr lang="en-US" sz="4000" dirty="0" smtClean="0">
                <a:solidFill>
                  <a:srgbClr val="0000FF"/>
                </a:solidFill>
              </a:rPr>
              <a:t>for our parents at the concert. They liked it!</a:t>
            </a: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 w="28575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Выбери правильную форму глагола</a:t>
            </a:r>
            <a:r>
              <a:rPr lang="en-US" dirty="0">
                <a:solidFill>
                  <a:srgbClr val="0000FF"/>
                </a:solidFill>
              </a:rPr>
              <a:t>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024" y="1052736"/>
            <a:ext cx="87849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We </a:t>
            </a:r>
            <a:r>
              <a:rPr lang="en-US" sz="4000" b="1" dirty="0" smtClean="0">
                <a:solidFill>
                  <a:srgbClr val="FF0000"/>
                </a:solidFill>
              </a:rPr>
              <a:t>sing</a:t>
            </a:r>
            <a:r>
              <a:rPr lang="en-US" sz="4000" dirty="0" smtClean="0">
                <a:solidFill>
                  <a:srgbClr val="0000FF"/>
                </a:solidFill>
              </a:rPr>
              <a:t> at our Music lessons </a:t>
            </a:r>
          </a:p>
          <a:p>
            <a:pPr lvl="0" indent="-342900">
              <a:defRPr/>
            </a:pPr>
            <a:r>
              <a:rPr lang="en-US" sz="4000" u="sng" dirty="0" smtClean="0">
                <a:solidFill>
                  <a:srgbClr val="0000FF"/>
                </a:solidFill>
              </a:rPr>
              <a:t>on Mondays</a:t>
            </a:r>
            <a:r>
              <a:rPr lang="en-US" sz="4000" dirty="0" smtClean="0">
                <a:solidFill>
                  <a:srgbClr val="0000FF"/>
                </a:solidFill>
              </a:rPr>
              <a:t>. </a:t>
            </a:r>
            <a:r>
              <a:rPr lang="en-US" sz="4000" u="sng" dirty="0" smtClean="0">
                <a:solidFill>
                  <a:srgbClr val="0000FF"/>
                </a:solidFill>
              </a:rPr>
              <a:t>Two days ago </a:t>
            </a:r>
            <a:r>
              <a:rPr lang="en-US" sz="4000" dirty="0" smtClean="0">
                <a:solidFill>
                  <a:srgbClr val="0000FF"/>
                </a:solidFill>
              </a:rPr>
              <a:t>we </a:t>
            </a:r>
            <a:r>
              <a:rPr lang="en-US" sz="4000" b="1" dirty="0" smtClean="0">
                <a:solidFill>
                  <a:srgbClr val="FF0000"/>
                </a:solidFill>
              </a:rPr>
              <a:t>sang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dirty="0" smtClean="0">
                <a:solidFill>
                  <a:srgbClr val="0000FF"/>
                </a:solidFill>
              </a:rPr>
              <a:t>for our parents at the concert. They liked it!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Marina Documents and Settings\Мои рисунки\sandcastle-clipart-depositphotos_17241447-boy-building-a-sand-castle-with-a-moat-on-the-be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683248" cy="3032205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47456" y="908720"/>
            <a:ext cx="4896544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ITC Avant Garde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b="1" dirty="0" smtClean="0">
              <a:solidFill>
                <a:srgbClr val="0000FF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b="1" dirty="0" smtClean="0">
              <a:solidFill>
                <a:srgbClr val="0000FF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0000FF"/>
                </a:solidFill>
                <a:latin typeface="Arial Rounded MT Bold" pitchFamily="34" charset="0"/>
                <a:ea typeface="+mj-ea"/>
                <a:cs typeface="+mj-cs"/>
              </a:rPr>
              <a:t>MAKE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MADE</a:t>
            </a:r>
            <a:endParaRPr lang="ru-RU" sz="4800" b="1" dirty="0" smtClean="0">
              <a:solidFill>
                <a:srgbClr val="FF0000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делать, готовить,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изготавливать</a:t>
            </a:r>
            <a:endParaRPr lang="en-US" sz="4800" b="1" dirty="0" smtClean="0">
              <a:solidFill>
                <a:srgbClr val="FF0000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Marina Documents and Settings\Мои рисунки\mothers-day-cak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933056"/>
            <a:ext cx="1955710" cy="27771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1520" y="1484784"/>
            <a:ext cx="828092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My big sister likes cooking. She always </a:t>
            </a:r>
            <a:r>
              <a:rPr lang="en-US" sz="4000" b="1" dirty="0" smtClean="0">
                <a:solidFill>
                  <a:srgbClr val="0000FF"/>
                </a:solidFill>
              </a:rPr>
              <a:t>makes/made </a:t>
            </a:r>
            <a:r>
              <a:rPr lang="en-US" sz="4000" dirty="0" smtClean="0">
                <a:solidFill>
                  <a:srgbClr val="0000FF"/>
                </a:solidFill>
              </a:rPr>
              <a:t>some yummy things at the weekends. Last Sunday she </a:t>
            </a:r>
            <a:r>
              <a:rPr lang="en-US" sz="4000" b="1" dirty="0" smtClean="0">
                <a:solidFill>
                  <a:srgbClr val="0000FF"/>
                </a:solidFill>
              </a:rPr>
              <a:t>makes/made</a:t>
            </a:r>
            <a:r>
              <a:rPr lang="en-US" sz="4000" dirty="0" smtClean="0">
                <a:solidFill>
                  <a:srgbClr val="0000FF"/>
                </a:solidFill>
              </a:rPr>
              <a:t> a beautiful cake for our mum.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 w="28575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Выбери правильную форму глагола</a:t>
            </a:r>
            <a:r>
              <a:rPr lang="en-US" dirty="0">
                <a:solidFill>
                  <a:srgbClr val="0000FF"/>
                </a:solidFill>
              </a:rPr>
              <a:t>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84784"/>
            <a:ext cx="82809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My big sister likes cooking. She </a:t>
            </a:r>
            <a:r>
              <a:rPr lang="en-US" sz="4000" u="sng" dirty="0" smtClean="0">
                <a:solidFill>
                  <a:srgbClr val="0000FF"/>
                </a:solidFill>
              </a:rPr>
              <a:t>always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makes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dirty="0" smtClean="0">
                <a:solidFill>
                  <a:srgbClr val="0000FF"/>
                </a:solidFill>
              </a:rPr>
              <a:t>some yummy things </a:t>
            </a:r>
            <a:r>
              <a:rPr lang="en-US" sz="4000" u="sng" dirty="0" smtClean="0">
                <a:solidFill>
                  <a:srgbClr val="0000FF"/>
                </a:solidFill>
              </a:rPr>
              <a:t>at the weekends.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u="sng" dirty="0" smtClean="0">
                <a:solidFill>
                  <a:srgbClr val="0000FF"/>
                </a:solidFill>
              </a:rPr>
              <a:t>Last Sunday </a:t>
            </a:r>
            <a:r>
              <a:rPr lang="en-US" sz="4000" dirty="0" smtClean="0">
                <a:solidFill>
                  <a:srgbClr val="0000FF"/>
                </a:solidFill>
              </a:rPr>
              <a:t>she </a:t>
            </a:r>
            <a:r>
              <a:rPr lang="en-US" sz="4000" b="1" dirty="0" smtClean="0">
                <a:solidFill>
                  <a:srgbClr val="FF0000"/>
                </a:solidFill>
              </a:rPr>
              <a:t>made</a:t>
            </a:r>
            <a:r>
              <a:rPr lang="en-US" sz="4000" dirty="0" smtClean="0">
                <a:solidFill>
                  <a:srgbClr val="0000FF"/>
                </a:solidFill>
              </a:rPr>
              <a:t> a beautiful cake for our mum.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Marina Documents and Settings\Мои рисунки\home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3619500" cy="2524125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11960" y="1196752"/>
            <a:ext cx="4536504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ITC Avant Garde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b="1" dirty="0" smtClean="0">
              <a:solidFill>
                <a:srgbClr val="0000FF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0000FF"/>
                </a:solidFill>
                <a:latin typeface="Arial Rounded MT Bold" pitchFamily="34" charset="0"/>
                <a:ea typeface="+mj-ea"/>
                <a:cs typeface="+mj-cs"/>
              </a:rPr>
              <a:t>DO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DID</a:t>
            </a:r>
            <a:endParaRPr lang="ru-RU" sz="4800" b="1" dirty="0" smtClean="0">
              <a:solidFill>
                <a:srgbClr val="FF0000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делать (домашнюю работу)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E:\Marina Documents and Settings\Мои рисунки\polls_homework1_4509_961771_answer_1_x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653136"/>
            <a:ext cx="1911104" cy="196184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1520" y="1268760"/>
            <a:ext cx="85689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I usually </a:t>
            </a:r>
            <a:r>
              <a:rPr lang="en-US" sz="4000" b="1" dirty="0" smtClean="0">
                <a:solidFill>
                  <a:srgbClr val="0000FF"/>
                </a:solidFill>
              </a:rPr>
              <a:t>do/did</a:t>
            </a:r>
            <a:r>
              <a:rPr lang="en-US" sz="4000" dirty="0" smtClean="0">
                <a:solidFill>
                  <a:srgbClr val="0000FF"/>
                </a:solidFill>
              </a:rPr>
              <a:t> my homework and then go for a walk. But yesterday I </a:t>
            </a:r>
            <a:r>
              <a:rPr lang="en-US" sz="4000" b="1" dirty="0" smtClean="0">
                <a:solidFill>
                  <a:srgbClr val="0000FF"/>
                </a:solidFill>
              </a:rPr>
              <a:t>do/did</a:t>
            </a:r>
            <a:r>
              <a:rPr lang="en-US" sz="4000" dirty="0" smtClean="0">
                <a:solidFill>
                  <a:srgbClr val="0000FF"/>
                </a:solidFill>
              </a:rPr>
              <a:t> my homework and didn’t </a:t>
            </a:r>
            <a:r>
              <a:rPr lang="en-US" sz="4000" b="1" dirty="0" smtClean="0">
                <a:solidFill>
                  <a:srgbClr val="0000FF"/>
                </a:solidFill>
              </a:rPr>
              <a:t>go/went</a:t>
            </a:r>
            <a:r>
              <a:rPr lang="en-US" sz="4000" dirty="0" smtClean="0">
                <a:solidFill>
                  <a:srgbClr val="0000FF"/>
                </a:solidFill>
              </a:rPr>
              <a:t> outside because it was rainy.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 w="28575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Выбери правильную форму глагола</a:t>
            </a:r>
            <a:r>
              <a:rPr lang="en-US" dirty="0">
                <a:solidFill>
                  <a:srgbClr val="0000FF"/>
                </a:solidFill>
              </a:rPr>
              <a:t>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268760"/>
            <a:ext cx="85689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I </a:t>
            </a:r>
            <a:r>
              <a:rPr lang="en-US" sz="4000" u="sng" dirty="0" smtClean="0">
                <a:solidFill>
                  <a:srgbClr val="0000FF"/>
                </a:solidFill>
              </a:rPr>
              <a:t>usually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do</a:t>
            </a:r>
            <a:r>
              <a:rPr lang="en-US" sz="4000" dirty="0" smtClean="0">
                <a:solidFill>
                  <a:srgbClr val="0000FF"/>
                </a:solidFill>
              </a:rPr>
              <a:t> my homework and then </a:t>
            </a:r>
            <a:r>
              <a:rPr lang="en-US" sz="4000" u="sng" dirty="0" smtClean="0">
                <a:solidFill>
                  <a:srgbClr val="0000FF"/>
                </a:solidFill>
              </a:rPr>
              <a:t>go</a:t>
            </a:r>
            <a:r>
              <a:rPr lang="en-US" sz="4000" dirty="0" smtClean="0">
                <a:solidFill>
                  <a:srgbClr val="0000FF"/>
                </a:solidFill>
              </a:rPr>
              <a:t> for a walk. But </a:t>
            </a:r>
            <a:r>
              <a:rPr lang="en-US" sz="4000" u="sng" dirty="0" smtClean="0">
                <a:solidFill>
                  <a:srgbClr val="0000FF"/>
                </a:solidFill>
              </a:rPr>
              <a:t>yesterday</a:t>
            </a:r>
            <a:r>
              <a:rPr lang="en-US" sz="4000" dirty="0" smtClean="0">
                <a:solidFill>
                  <a:srgbClr val="0000FF"/>
                </a:solidFill>
              </a:rPr>
              <a:t> I </a:t>
            </a:r>
            <a:r>
              <a:rPr lang="en-US" sz="4000" b="1" dirty="0" smtClean="0">
                <a:solidFill>
                  <a:srgbClr val="FF0000"/>
                </a:solidFill>
              </a:rPr>
              <a:t>did</a:t>
            </a:r>
            <a:r>
              <a:rPr lang="en-US" sz="4000" dirty="0" smtClean="0">
                <a:solidFill>
                  <a:srgbClr val="0000FF"/>
                </a:solidFill>
              </a:rPr>
              <a:t> my homework and </a:t>
            </a:r>
            <a:r>
              <a:rPr lang="en-US" sz="4000" u="sng" dirty="0" smtClean="0">
                <a:solidFill>
                  <a:srgbClr val="0000FF"/>
                </a:solidFill>
              </a:rPr>
              <a:t>didn’t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go</a:t>
            </a:r>
            <a:r>
              <a:rPr lang="en-US" sz="4000" dirty="0" smtClean="0">
                <a:solidFill>
                  <a:srgbClr val="0000FF"/>
                </a:solidFill>
              </a:rPr>
              <a:t> outside because it was rainy.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pic>
        <p:nvPicPr>
          <p:cNvPr id="13317" name="Picture 5" descr="http://www.netanimations.net/stormy-animated-rain-clou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2667000" cy="3276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Marina Documents and Settings\Мои рисунки\art-for-kids-how-to-draw-a-sh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757712" cy="2032922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3968" y="1628800"/>
            <a:ext cx="4536504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ITC Avant Garde Gothic" pitchFamily="34" charset="0"/>
              <a:ea typeface="+mj-ea"/>
              <a:cs typeface="+mj-cs"/>
            </a:endParaRPr>
          </a:p>
          <a:p>
            <a:pPr lvl="1" algn="ctr">
              <a:lnSpc>
                <a:spcPct val="150000"/>
              </a:lnSpc>
              <a:spcBef>
                <a:spcPct val="0"/>
              </a:spcBef>
            </a:pPr>
            <a:endParaRPr lang="en-US" sz="4800" b="1" dirty="0">
              <a:solidFill>
                <a:srgbClr val="0000FF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lvl="1"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0000FF"/>
                </a:solidFill>
                <a:latin typeface="Arial Rounded MT Bold" pitchFamily="34" charset="0"/>
                <a:ea typeface="+mj-ea"/>
                <a:cs typeface="+mj-cs"/>
              </a:rPr>
              <a:t>DRAW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 DREW</a:t>
            </a:r>
            <a:endParaRPr lang="ru-RU" sz="4800" b="1" dirty="0" smtClean="0">
              <a:solidFill>
                <a:srgbClr val="FF0000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рисовать</a:t>
            </a:r>
            <a:endParaRPr lang="en-US" sz="4800" b="1" dirty="0" smtClean="0">
              <a:solidFill>
                <a:srgbClr val="FF0000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Marina Documents and Settings\Мои рисунки\Donna-kid-drawing-class-clip-art-300x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789040"/>
            <a:ext cx="2857500" cy="25527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9512" y="1484784"/>
            <a:ext cx="86409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I often </a:t>
            </a:r>
            <a:r>
              <a:rPr lang="en-US" sz="4000" b="1" dirty="0" smtClean="0">
                <a:solidFill>
                  <a:srgbClr val="0000FF"/>
                </a:solidFill>
              </a:rPr>
              <a:t>draw/drew</a:t>
            </a:r>
            <a:r>
              <a:rPr lang="en-US" sz="4000" dirty="0" smtClean="0">
                <a:solidFill>
                  <a:srgbClr val="0000FF"/>
                </a:solidFill>
              </a:rPr>
              <a:t> because I like it. Yesterday </a:t>
            </a:r>
            <a:r>
              <a:rPr lang="en-US" sz="4000" b="1" dirty="0" smtClean="0">
                <a:solidFill>
                  <a:srgbClr val="0000FF"/>
                </a:solidFill>
              </a:rPr>
              <a:t>I draw/drew </a:t>
            </a:r>
            <a:r>
              <a:rPr lang="en-US" sz="4000" dirty="0" smtClean="0">
                <a:solidFill>
                  <a:srgbClr val="0000FF"/>
                </a:solidFill>
              </a:rPr>
              <a:t>the sun for my little brother. He was happy!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 w="28575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Выбери правильную форму глагола</a:t>
            </a:r>
            <a:r>
              <a:rPr lang="en-US" dirty="0">
                <a:solidFill>
                  <a:srgbClr val="0000FF"/>
                </a:solidFill>
              </a:rPr>
              <a:t>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84784"/>
            <a:ext cx="86409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I </a:t>
            </a:r>
            <a:r>
              <a:rPr lang="en-US" sz="4000" u="sng" dirty="0" smtClean="0">
                <a:solidFill>
                  <a:srgbClr val="0000FF"/>
                </a:solidFill>
              </a:rPr>
              <a:t>often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draw</a:t>
            </a:r>
            <a:r>
              <a:rPr lang="en-US" sz="4000" dirty="0" smtClean="0">
                <a:solidFill>
                  <a:srgbClr val="0000FF"/>
                </a:solidFill>
              </a:rPr>
              <a:t> because I </a:t>
            </a:r>
            <a:r>
              <a:rPr lang="en-US" sz="4000" u="sng" dirty="0" smtClean="0">
                <a:solidFill>
                  <a:srgbClr val="0000FF"/>
                </a:solidFill>
              </a:rPr>
              <a:t>like</a:t>
            </a:r>
            <a:r>
              <a:rPr lang="en-US" sz="4000" dirty="0" smtClean="0">
                <a:solidFill>
                  <a:srgbClr val="0000FF"/>
                </a:solidFill>
              </a:rPr>
              <a:t> it. </a:t>
            </a:r>
            <a:r>
              <a:rPr lang="en-US" sz="4000" u="sng" dirty="0" smtClean="0">
                <a:solidFill>
                  <a:srgbClr val="0000FF"/>
                </a:solidFill>
              </a:rPr>
              <a:t>Yesterday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</a:rPr>
              <a:t>I </a:t>
            </a:r>
            <a:r>
              <a:rPr lang="en-US" sz="4000" b="1" dirty="0" smtClean="0">
                <a:solidFill>
                  <a:srgbClr val="FF0000"/>
                </a:solidFill>
              </a:rPr>
              <a:t>drew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dirty="0" smtClean="0">
                <a:solidFill>
                  <a:srgbClr val="0000FF"/>
                </a:solidFill>
              </a:rPr>
              <a:t>the sun for my little brother. He was happy!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 w="28575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Выбери правильную форму глагола</a:t>
            </a:r>
            <a:r>
              <a:rPr lang="en-US" dirty="0">
                <a:solidFill>
                  <a:srgbClr val="0000FF"/>
                </a:solidFill>
              </a:rPr>
              <a:t>: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37890" name="Picture 2" descr="http://www.fivedayrental.com/wp-content/uploads/2013/05/art-museum-child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01008"/>
            <a:ext cx="4130824" cy="27538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1484784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0000FF"/>
                </a:solidFill>
              </a:rPr>
              <a:t>I </a:t>
            </a:r>
            <a:r>
              <a:rPr lang="en-US" sz="4000" b="1" dirty="0" smtClean="0">
                <a:solidFill>
                  <a:srgbClr val="0000FF"/>
                </a:solidFill>
              </a:rPr>
              <a:t>am/was</a:t>
            </a:r>
            <a:r>
              <a:rPr lang="en-US" sz="4000" dirty="0" smtClean="0">
                <a:solidFill>
                  <a:srgbClr val="0000FF"/>
                </a:solidFill>
              </a:rPr>
              <a:t> happy when I see my friends.</a:t>
            </a:r>
          </a:p>
          <a:p>
            <a:pPr>
              <a:buNone/>
            </a:pPr>
            <a:r>
              <a:rPr lang="en-US" sz="4000" dirty="0" smtClean="0">
                <a:solidFill>
                  <a:srgbClr val="0000FF"/>
                </a:solidFill>
              </a:rPr>
              <a:t>We </a:t>
            </a:r>
            <a:r>
              <a:rPr lang="en-US" sz="4000" b="1" dirty="0" smtClean="0">
                <a:solidFill>
                  <a:srgbClr val="0000FF"/>
                </a:solidFill>
              </a:rPr>
              <a:t>are/were</a:t>
            </a:r>
            <a:r>
              <a:rPr lang="en-US" sz="4000" dirty="0" smtClean="0">
                <a:solidFill>
                  <a:srgbClr val="0000FF"/>
                </a:solidFill>
              </a:rPr>
              <a:t> at the museum</a:t>
            </a:r>
            <a:r>
              <a:rPr lang="ru-RU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smtClean="0">
                <a:solidFill>
                  <a:srgbClr val="0000FF"/>
                </a:solidFill>
              </a:rPr>
              <a:t>yesterday.</a:t>
            </a:r>
            <a:endParaRPr lang="en-US" sz="4000" dirty="0" smtClean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84784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0000FF"/>
                </a:solidFill>
              </a:rPr>
              <a:t>I </a:t>
            </a:r>
            <a:r>
              <a:rPr lang="en-US" sz="4000" b="1" dirty="0" smtClean="0">
                <a:solidFill>
                  <a:srgbClr val="FF0000"/>
                </a:solidFill>
              </a:rPr>
              <a:t>am</a:t>
            </a:r>
            <a:r>
              <a:rPr lang="en-US" sz="4000" dirty="0" smtClean="0">
                <a:solidFill>
                  <a:srgbClr val="0000FF"/>
                </a:solidFill>
              </a:rPr>
              <a:t> happy </a:t>
            </a:r>
            <a:r>
              <a:rPr lang="en-US" sz="4000" u="sng" dirty="0" smtClean="0">
                <a:solidFill>
                  <a:srgbClr val="0000FF"/>
                </a:solidFill>
              </a:rPr>
              <a:t>when I see</a:t>
            </a:r>
            <a:r>
              <a:rPr lang="en-US" sz="4000" dirty="0" smtClean="0">
                <a:solidFill>
                  <a:srgbClr val="0000FF"/>
                </a:solidFill>
              </a:rPr>
              <a:t> my friends.</a:t>
            </a:r>
          </a:p>
          <a:p>
            <a:pPr>
              <a:buNone/>
            </a:pPr>
            <a:r>
              <a:rPr lang="en-US" sz="4000" dirty="0" smtClean="0">
                <a:solidFill>
                  <a:srgbClr val="0000FF"/>
                </a:solidFill>
              </a:rPr>
              <a:t>We </a:t>
            </a:r>
            <a:r>
              <a:rPr lang="en-US" sz="4000" b="1" dirty="0" smtClean="0">
                <a:solidFill>
                  <a:srgbClr val="FF0000"/>
                </a:solidFill>
              </a:rPr>
              <a:t>were</a:t>
            </a:r>
            <a:r>
              <a:rPr lang="en-US" sz="4000" dirty="0" smtClean="0">
                <a:solidFill>
                  <a:srgbClr val="0000FF"/>
                </a:solidFill>
              </a:rPr>
              <a:t> at the museum</a:t>
            </a:r>
            <a:r>
              <a:rPr lang="ru-RU" sz="4000" dirty="0" smtClean="0">
                <a:solidFill>
                  <a:srgbClr val="0000FF"/>
                </a:solidFill>
              </a:rPr>
              <a:t> </a:t>
            </a:r>
            <a:r>
              <a:rPr lang="en-US" sz="4000" u="sng" dirty="0" smtClean="0">
                <a:solidFill>
                  <a:srgbClr val="0000FF"/>
                </a:solidFill>
              </a:rPr>
              <a:t>yesterday</a:t>
            </a:r>
            <a:r>
              <a:rPr lang="en-US" sz="4000" dirty="0" smtClean="0">
                <a:solidFill>
                  <a:srgbClr val="0000FF"/>
                </a:solidFill>
              </a:rPr>
              <a:t>.</a:t>
            </a:r>
            <a:endParaRPr lang="en-US" sz="40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11960" y="548680"/>
            <a:ext cx="4536504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ITC Avant Garde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b="1" dirty="0" smtClean="0">
              <a:solidFill>
                <a:srgbClr val="0000FF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0000FF"/>
                </a:solidFill>
                <a:latin typeface="Arial Rounded MT Bold" pitchFamily="34" charset="0"/>
                <a:ea typeface="+mj-ea"/>
                <a:cs typeface="+mj-cs"/>
              </a:rPr>
              <a:t>EAT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ATE</a:t>
            </a:r>
            <a:endParaRPr lang="ru-RU" sz="4800" b="1" dirty="0" smtClean="0">
              <a:solidFill>
                <a:srgbClr val="FF0000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есть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 descr="E:\Marina Documents and Settings\Мои рисунки\Boy_Prepared_To_E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312368" cy="3312368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Marina Documents and Settings\Мои рисунки\e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429000"/>
            <a:ext cx="2911971" cy="316930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1520" y="1484784"/>
            <a:ext cx="86409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I usually </a:t>
            </a:r>
            <a:r>
              <a:rPr lang="en-US" sz="4000" b="1" dirty="0" smtClean="0">
                <a:solidFill>
                  <a:srgbClr val="0000FF"/>
                </a:solidFill>
              </a:rPr>
              <a:t>eat/ate</a:t>
            </a:r>
            <a:r>
              <a:rPr lang="en-US" sz="4000" dirty="0" smtClean="0">
                <a:solidFill>
                  <a:srgbClr val="0000FF"/>
                </a:solidFill>
              </a:rPr>
              <a:t> fish and chips for lunch but yesterday I </a:t>
            </a:r>
            <a:r>
              <a:rPr lang="en-US" sz="4000" b="1" dirty="0" smtClean="0">
                <a:solidFill>
                  <a:srgbClr val="0000FF"/>
                </a:solidFill>
              </a:rPr>
              <a:t>eat/ate</a:t>
            </a:r>
            <a:r>
              <a:rPr lang="en-US" sz="4000" dirty="0" smtClean="0">
                <a:solidFill>
                  <a:srgbClr val="0000FF"/>
                </a:solidFill>
              </a:rPr>
              <a:t> rice.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 w="28575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Выбери правильную форму глагола</a:t>
            </a:r>
            <a:r>
              <a:rPr lang="en-US" dirty="0">
                <a:solidFill>
                  <a:srgbClr val="0000FF"/>
                </a:solidFill>
              </a:rPr>
              <a:t>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484784"/>
            <a:ext cx="86409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I </a:t>
            </a:r>
            <a:r>
              <a:rPr lang="en-US" sz="4000" u="sng" dirty="0" smtClean="0">
                <a:solidFill>
                  <a:srgbClr val="0000FF"/>
                </a:solidFill>
              </a:rPr>
              <a:t>usually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eat</a:t>
            </a:r>
            <a:r>
              <a:rPr lang="en-US" sz="4000" dirty="0" smtClean="0">
                <a:solidFill>
                  <a:srgbClr val="0000FF"/>
                </a:solidFill>
              </a:rPr>
              <a:t> fish and chips for lunch but </a:t>
            </a:r>
            <a:r>
              <a:rPr lang="en-US" sz="4000" u="sng" dirty="0" smtClean="0">
                <a:solidFill>
                  <a:srgbClr val="0000FF"/>
                </a:solidFill>
              </a:rPr>
              <a:t>yesterday</a:t>
            </a:r>
            <a:r>
              <a:rPr lang="en-US" sz="4000" dirty="0" smtClean="0">
                <a:solidFill>
                  <a:srgbClr val="0000FF"/>
                </a:solidFill>
              </a:rPr>
              <a:t> I </a:t>
            </a:r>
            <a:r>
              <a:rPr lang="en-US" sz="4000" b="1" dirty="0" smtClean="0">
                <a:solidFill>
                  <a:srgbClr val="FF0000"/>
                </a:solidFill>
              </a:rPr>
              <a:t>ate</a:t>
            </a:r>
            <a:r>
              <a:rPr lang="en-US" sz="4000" dirty="0" smtClean="0">
                <a:solidFill>
                  <a:srgbClr val="0000FF"/>
                </a:solidFill>
              </a:rPr>
              <a:t> rice.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83968" y="908720"/>
            <a:ext cx="4536504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ITC Avant Garde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b="1" dirty="0" smtClean="0">
              <a:solidFill>
                <a:srgbClr val="0000FF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0000FF"/>
                </a:solidFill>
                <a:latin typeface="Arial Rounded MT Bold" pitchFamily="34" charset="0"/>
                <a:ea typeface="+mj-ea"/>
                <a:cs typeface="+mj-cs"/>
              </a:rPr>
              <a:t>DRINK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DRANK</a:t>
            </a:r>
            <a:endParaRPr lang="ru-RU" sz="4800" b="1" dirty="0" smtClean="0">
              <a:solidFill>
                <a:srgbClr val="FF0000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пить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E:\Marina Documents and Settings\Мои рисунки\drin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309120" cy="3827608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Marina Documents and Settings\Мои рисунки\lemonade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3201161" cy="199509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196" name="Picture 4" descr="E:\Marina Documents and Settings\Мои рисунки\a937533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068960"/>
            <a:ext cx="2428908" cy="32403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1268760"/>
            <a:ext cx="85689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I usually </a:t>
            </a:r>
            <a:r>
              <a:rPr lang="en-US" sz="4000" b="1" dirty="0" smtClean="0">
                <a:solidFill>
                  <a:srgbClr val="0000FF"/>
                </a:solidFill>
              </a:rPr>
              <a:t>drink/drank</a:t>
            </a:r>
            <a:r>
              <a:rPr lang="en-US" sz="4000" dirty="0" smtClean="0">
                <a:solidFill>
                  <a:srgbClr val="0000FF"/>
                </a:solidFill>
              </a:rPr>
              <a:t> lemonade in summer, but yesterday I was ill and I </a:t>
            </a:r>
            <a:r>
              <a:rPr lang="en-US" sz="4000" b="1" dirty="0" smtClean="0">
                <a:solidFill>
                  <a:srgbClr val="0000FF"/>
                </a:solidFill>
              </a:rPr>
              <a:t>drink/drank</a:t>
            </a:r>
            <a:r>
              <a:rPr lang="en-US" sz="4000" dirty="0" smtClean="0">
                <a:solidFill>
                  <a:srgbClr val="0000FF"/>
                </a:solidFill>
              </a:rPr>
              <a:t> hot milk. 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 w="28575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Выбери правильную форму глагола</a:t>
            </a:r>
            <a:r>
              <a:rPr lang="en-US" dirty="0">
                <a:solidFill>
                  <a:srgbClr val="0000FF"/>
                </a:solidFill>
              </a:rPr>
              <a:t>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268760"/>
            <a:ext cx="85689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I </a:t>
            </a:r>
            <a:r>
              <a:rPr lang="en-US" sz="4000" u="sng" dirty="0" smtClean="0">
                <a:solidFill>
                  <a:srgbClr val="0000FF"/>
                </a:solidFill>
              </a:rPr>
              <a:t>usually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drink</a:t>
            </a:r>
            <a:r>
              <a:rPr lang="en-US" sz="4000" dirty="0" smtClean="0">
                <a:solidFill>
                  <a:srgbClr val="0000FF"/>
                </a:solidFill>
              </a:rPr>
              <a:t> lemonade in summer, but </a:t>
            </a:r>
            <a:r>
              <a:rPr lang="en-US" sz="4000" u="sng" dirty="0" smtClean="0">
                <a:solidFill>
                  <a:srgbClr val="0000FF"/>
                </a:solidFill>
              </a:rPr>
              <a:t>yesterday</a:t>
            </a:r>
            <a:r>
              <a:rPr lang="en-US" sz="4000" dirty="0" smtClean="0">
                <a:solidFill>
                  <a:srgbClr val="0000FF"/>
                </a:solidFill>
              </a:rPr>
              <a:t> I </a:t>
            </a:r>
            <a:r>
              <a:rPr lang="en-US" sz="4000" u="sng" dirty="0" smtClean="0">
                <a:solidFill>
                  <a:srgbClr val="0000FF"/>
                </a:solidFill>
              </a:rPr>
              <a:t>was</a:t>
            </a:r>
            <a:r>
              <a:rPr lang="en-US" sz="4000" dirty="0" smtClean="0">
                <a:solidFill>
                  <a:srgbClr val="0000FF"/>
                </a:solidFill>
              </a:rPr>
              <a:t> ill and I </a:t>
            </a:r>
            <a:r>
              <a:rPr lang="en-US" sz="4000" b="1" dirty="0" smtClean="0">
                <a:solidFill>
                  <a:srgbClr val="FF0000"/>
                </a:solidFill>
              </a:rPr>
              <a:t>drank</a:t>
            </a:r>
            <a:r>
              <a:rPr lang="en-US" sz="4000" dirty="0" smtClean="0">
                <a:solidFill>
                  <a:srgbClr val="0000FF"/>
                </a:solidFill>
              </a:rPr>
              <a:t> hot milk. 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Marina Documents and Settings\Мои рисунки\give-t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762500" cy="317182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355976" y="188640"/>
            <a:ext cx="4536504" cy="6480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ITC Avant Garde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b="1" dirty="0" smtClean="0">
              <a:solidFill>
                <a:srgbClr val="0000FF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 smtClean="0">
              <a:solidFill>
                <a:srgbClr val="0000FF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 smtClean="0">
              <a:solidFill>
                <a:srgbClr val="0000FF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0000FF"/>
                </a:solidFill>
                <a:latin typeface="Arial Rounded MT Bold" pitchFamily="34" charset="0"/>
                <a:ea typeface="+mj-ea"/>
                <a:cs typeface="+mj-cs"/>
              </a:rPr>
              <a:t>GIVE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GAVE</a:t>
            </a:r>
            <a:endParaRPr lang="ru-RU" sz="4800" b="1" dirty="0" smtClean="0">
              <a:solidFill>
                <a:srgbClr val="FF0000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давать</a:t>
            </a:r>
            <a:endParaRPr lang="en-US" sz="4800" b="1" dirty="0" smtClean="0">
              <a:solidFill>
                <a:srgbClr val="FF0000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b="1" dirty="0" smtClean="0">
              <a:solidFill>
                <a:srgbClr val="FF0000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0000FF"/>
                </a:solidFill>
                <a:latin typeface="Arial Rounded MT Bold" pitchFamily="34" charset="0"/>
                <a:ea typeface="+mj-ea"/>
                <a:cs typeface="+mj-cs"/>
              </a:rPr>
              <a:t>TAKE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TOOK</a:t>
            </a:r>
            <a:endParaRPr lang="ru-RU" sz="4800" b="1" dirty="0" smtClean="0">
              <a:solidFill>
                <a:srgbClr val="FF0000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0000FF"/>
                </a:solidFill>
                <a:latin typeface="Arial Rounded MT Bold" pitchFamily="34" charset="0"/>
                <a:ea typeface="+mj-ea"/>
                <a:cs typeface="+mj-cs"/>
              </a:rPr>
              <a:t>брать</a:t>
            </a:r>
            <a:r>
              <a:rPr lang="en-US" sz="4800" b="1" dirty="0" smtClean="0">
                <a:solidFill>
                  <a:srgbClr val="0000FF"/>
                </a:solidFill>
                <a:latin typeface="Arial Rounded MT Bold" pitchFamily="34" charset="0"/>
                <a:ea typeface="+mj-ea"/>
                <a:cs typeface="+mj-cs"/>
              </a:rPr>
              <a:t>, </a:t>
            </a:r>
            <a:endParaRPr lang="ru-RU" sz="4800" b="1" dirty="0" smtClean="0">
              <a:solidFill>
                <a:srgbClr val="0000FF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0000FF"/>
                </a:solidFill>
                <a:latin typeface="Arial Rounded MT Bold" pitchFamily="34" charset="0"/>
                <a:ea typeface="+mj-ea"/>
                <a:cs typeface="+mj-cs"/>
              </a:rPr>
              <a:t>брать с собой</a:t>
            </a:r>
            <a:endParaRPr lang="en-US" sz="4800" b="1" dirty="0" smtClean="0">
              <a:solidFill>
                <a:srgbClr val="0000FF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484784"/>
            <a:ext cx="86409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My granny always </a:t>
            </a:r>
            <a:r>
              <a:rPr lang="en-US" sz="4000" b="1" dirty="0" smtClean="0">
                <a:solidFill>
                  <a:srgbClr val="0000FF"/>
                </a:solidFill>
              </a:rPr>
              <a:t>gives/gave</a:t>
            </a:r>
            <a:r>
              <a:rPr lang="en-US" sz="4000" dirty="0" smtClean="0">
                <a:solidFill>
                  <a:srgbClr val="0000FF"/>
                </a:solidFill>
              </a:rPr>
              <a:t> me yummy things when I visit her. Last weekend she </a:t>
            </a:r>
            <a:r>
              <a:rPr lang="en-US" sz="4000" b="1" dirty="0" smtClean="0">
                <a:solidFill>
                  <a:srgbClr val="0000FF"/>
                </a:solidFill>
              </a:rPr>
              <a:t>come/came</a:t>
            </a:r>
            <a:r>
              <a:rPr lang="en-US" sz="4000" dirty="0" smtClean="0">
                <a:solidFill>
                  <a:srgbClr val="0000FF"/>
                </a:solidFill>
              </a:rPr>
              <a:t> to see us. I </a:t>
            </a:r>
            <a:r>
              <a:rPr lang="en-US" sz="4000" b="1" dirty="0" smtClean="0">
                <a:solidFill>
                  <a:srgbClr val="0000FF"/>
                </a:solidFill>
              </a:rPr>
              <a:t>give/gave</a:t>
            </a:r>
            <a:r>
              <a:rPr lang="en-US" sz="4000" dirty="0" smtClean="0">
                <a:solidFill>
                  <a:srgbClr val="0000FF"/>
                </a:solidFill>
              </a:rPr>
              <a:t> her flowers and she </a:t>
            </a:r>
            <a:r>
              <a:rPr lang="en-US" sz="4000" b="1" dirty="0" smtClean="0">
                <a:solidFill>
                  <a:srgbClr val="0000FF"/>
                </a:solidFill>
              </a:rPr>
              <a:t>takes/took</a:t>
            </a:r>
            <a:r>
              <a:rPr lang="en-US" sz="4000" dirty="0" smtClean="0">
                <a:solidFill>
                  <a:srgbClr val="0000FF"/>
                </a:solidFill>
              </a:rPr>
              <a:t> them home.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pic>
        <p:nvPicPr>
          <p:cNvPr id="55298" name="Picture 2" descr="http://previews.123rf.com/images/voronin76/voronin761108/voronin76110800017/10128724-Old-woman-with-a-bunch-of-flowers-Stock-Photo-elder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1988" y="4005064"/>
            <a:ext cx="1831269" cy="2752487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 w="28575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Выбери правильную форму глагола</a:t>
            </a:r>
            <a:r>
              <a:rPr lang="en-US" dirty="0">
                <a:solidFill>
                  <a:srgbClr val="0000FF"/>
                </a:solidFill>
              </a:rPr>
              <a:t>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84784"/>
            <a:ext cx="8640960" cy="28315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My granny </a:t>
            </a:r>
            <a:r>
              <a:rPr lang="en-US" sz="4000" u="sng" dirty="0" smtClean="0">
                <a:solidFill>
                  <a:srgbClr val="0000FF"/>
                </a:solidFill>
              </a:rPr>
              <a:t>always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gives</a:t>
            </a:r>
            <a:r>
              <a:rPr lang="en-US" sz="4000" dirty="0" smtClean="0">
                <a:solidFill>
                  <a:srgbClr val="0000FF"/>
                </a:solidFill>
              </a:rPr>
              <a:t> me yummy things when I </a:t>
            </a:r>
            <a:r>
              <a:rPr lang="en-US" sz="4000" u="sng" dirty="0" smtClean="0">
                <a:solidFill>
                  <a:srgbClr val="0000FF"/>
                </a:solidFill>
              </a:rPr>
              <a:t>visit</a:t>
            </a:r>
            <a:r>
              <a:rPr lang="en-US" sz="4000" dirty="0" smtClean="0">
                <a:solidFill>
                  <a:srgbClr val="0000FF"/>
                </a:solidFill>
              </a:rPr>
              <a:t> her. </a:t>
            </a:r>
            <a:r>
              <a:rPr lang="en-US" sz="4000" u="sng" dirty="0" smtClean="0">
                <a:solidFill>
                  <a:srgbClr val="0000FF"/>
                </a:solidFill>
              </a:rPr>
              <a:t>Last weekend </a:t>
            </a:r>
            <a:r>
              <a:rPr lang="en-US" sz="4000" dirty="0" smtClean="0">
                <a:solidFill>
                  <a:srgbClr val="0000FF"/>
                </a:solidFill>
              </a:rPr>
              <a:t>she </a:t>
            </a:r>
            <a:r>
              <a:rPr lang="en-US" sz="4000" b="1" dirty="0" smtClean="0">
                <a:solidFill>
                  <a:srgbClr val="FF0000"/>
                </a:solidFill>
              </a:rPr>
              <a:t>came</a:t>
            </a:r>
            <a:r>
              <a:rPr lang="en-US" sz="4000" dirty="0" smtClean="0">
                <a:solidFill>
                  <a:srgbClr val="0000FF"/>
                </a:solidFill>
              </a:rPr>
              <a:t> to see us. I </a:t>
            </a:r>
            <a:r>
              <a:rPr lang="en-US" sz="4000" b="1" dirty="0" smtClean="0">
                <a:solidFill>
                  <a:srgbClr val="FF0000"/>
                </a:solidFill>
              </a:rPr>
              <a:t>gave</a:t>
            </a:r>
            <a:r>
              <a:rPr lang="en-US" sz="4000" dirty="0" smtClean="0">
                <a:solidFill>
                  <a:srgbClr val="0000FF"/>
                </a:solidFill>
              </a:rPr>
              <a:t> her flowers and she </a:t>
            </a:r>
            <a:r>
              <a:rPr lang="en-US" sz="4000" b="1" dirty="0" smtClean="0">
                <a:solidFill>
                  <a:srgbClr val="FF0000"/>
                </a:solidFill>
              </a:rPr>
              <a:t>took</a:t>
            </a:r>
            <a:r>
              <a:rPr lang="en-US" sz="4000" dirty="0" smtClean="0">
                <a:solidFill>
                  <a:srgbClr val="0000FF"/>
                </a:solidFill>
              </a:rPr>
              <a:t> them home.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Marina Documents and Settings\Мои рисунки\buy-20images-buy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476672"/>
            <a:ext cx="3872699" cy="288032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3968" y="980728"/>
            <a:ext cx="4536504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ITC Avant Garde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b="1" dirty="0" smtClean="0">
              <a:solidFill>
                <a:srgbClr val="0000FF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0000FF"/>
                </a:solidFill>
                <a:latin typeface="Arial Rounded MT Bold" pitchFamily="34" charset="0"/>
                <a:ea typeface="+mj-ea"/>
                <a:cs typeface="+mj-cs"/>
              </a:rPr>
              <a:t>BUY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BOUGHT</a:t>
            </a:r>
            <a:endParaRPr lang="ru-RU" sz="4800" b="1" dirty="0" smtClean="0">
              <a:solidFill>
                <a:srgbClr val="FF0000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покупать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arina Documents and Settings\Мои рисунки\b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05064"/>
            <a:ext cx="3206682" cy="26038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3528" y="1412776"/>
            <a:ext cx="85689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4000" dirty="0" err="1" smtClean="0">
                <a:solidFill>
                  <a:srgbClr val="0000FF"/>
                </a:solidFill>
              </a:rPr>
              <a:t>Mrs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Twitt</a:t>
            </a:r>
            <a:r>
              <a:rPr lang="en-US" sz="4000" dirty="0" smtClean="0">
                <a:solidFill>
                  <a:srgbClr val="0000FF"/>
                </a:solidFill>
              </a:rPr>
              <a:t> usually </a:t>
            </a:r>
            <a:r>
              <a:rPr lang="en-US" sz="4000" b="1" dirty="0" smtClean="0">
                <a:solidFill>
                  <a:srgbClr val="0000FF"/>
                </a:solidFill>
              </a:rPr>
              <a:t>buys/bought</a:t>
            </a:r>
            <a:r>
              <a:rPr lang="en-US" sz="4000" dirty="0" smtClean="0">
                <a:solidFill>
                  <a:srgbClr val="0000FF"/>
                </a:solidFill>
              </a:rPr>
              <a:t> fruit at the supermarket but yesterday she </a:t>
            </a:r>
            <a:r>
              <a:rPr lang="en-US" sz="4000" b="1" dirty="0" smtClean="0">
                <a:solidFill>
                  <a:srgbClr val="0000FF"/>
                </a:solidFill>
              </a:rPr>
              <a:t>buys/bought</a:t>
            </a:r>
            <a:r>
              <a:rPr lang="en-US" sz="4000" dirty="0" smtClean="0">
                <a:solidFill>
                  <a:srgbClr val="0000FF"/>
                </a:solidFill>
              </a:rPr>
              <a:t> some oranges at the greengrocer’s.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 w="28575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Выбери правильную форму глагола</a:t>
            </a:r>
            <a:r>
              <a:rPr lang="en-US" dirty="0">
                <a:solidFill>
                  <a:srgbClr val="0000FF"/>
                </a:solidFill>
              </a:rPr>
              <a:t>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412776"/>
            <a:ext cx="85689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4000" dirty="0" err="1" smtClean="0">
                <a:solidFill>
                  <a:srgbClr val="0000FF"/>
                </a:solidFill>
              </a:rPr>
              <a:t>Mrs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Twitt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u="sng" dirty="0" smtClean="0">
                <a:solidFill>
                  <a:srgbClr val="0000FF"/>
                </a:solidFill>
              </a:rPr>
              <a:t>usually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buys</a:t>
            </a:r>
            <a:r>
              <a:rPr lang="en-US" sz="4000" dirty="0" smtClean="0">
                <a:solidFill>
                  <a:srgbClr val="0000FF"/>
                </a:solidFill>
              </a:rPr>
              <a:t> fruit at the supermarket but </a:t>
            </a:r>
            <a:r>
              <a:rPr lang="en-US" sz="4000" u="sng" dirty="0" smtClean="0">
                <a:solidFill>
                  <a:srgbClr val="0000FF"/>
                </a:solidFill>
              </a:rPr>
              <a:t>yesterday</a:t>
            </a:r>
            <a:r>
              <a:rPr lang="en-US" sz="4000" dirty="0" smtClean="0">
                <a:solidFill>
                  <a:srgbClr val="0000FF"/>
                </a:solidFill>
              </a:rPr>
              <a:t> she </a:t>
            </a:r>
            <a:r>
              <a:rPr lang="en-US" sz="4000" b="1" dirty="0" smtClean="0">
                <a:solidFill>
                  <a:srgbClr val="FF0000"/>
                </a:solidFill>
              </a:rPr>
              <a:t>bought</a:t>
            </a:r>
            <a:r>
              <a:rPr lang="en-US" sz="4000" dirty="0" smtClean="0">
                <a:solidFill>
                  <a:srgbClr val="0000FF"/>
                </a:solidFill>
              </a:rPr>
              <a:t> some oranges at the greengrocer’s.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arina Documents and Settings\Мои рисунки\-MTLkAdB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473164" cy="3224436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139952" y="836712"/>
            <a:ext cx="4536504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ITC Avant Garde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b="1" dirty="0" smtClean="0">
              <a:solidFill>
                <a:srgbClr val="0000FF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0000FF"/>
                </a:solidFill>
                <a:latin typeface="Arial Rounded MT Bold" pitchFamily="34" charset="0"/>
                <a:ea typeface="+mj-ea"/>
                <a:cs typeface="+mj-cs"/>
              </a:rPr>
              <a:t>WIN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WON</a:t>
            </a:r>
            <a:endParaRPr lang="ru-RU" sz="4800" b="1" dirty="0" smtClean="0">
              <a:solidFill>
                <a:srgbClr val="FF0000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noProof="0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выиграть, победить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arina Documents and Settings\Мои рисунки\8TzAB9GT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2828032" cy="32380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3528" y="1268760"/>
            <a:ext cx="84969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Bob can run very fast. </a:t>
            </a:r>
          </a:p>
          <a:p>
            <a:pPr lvl="0" indent="-342900"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He always </a:t>
            </a:r>
            <a:r>
              <a:rPr lang="en-US" sz="4000" b="1" dirty="0" smtClean="0">
                <a:solidFill>
                  <a:srgbClr val="0000FF"/>
                </a:solidFill>
              </a:rPr>
              <a:t>wins/won</a:t>
            </a:r>
            <a:r>
              <a:rPr lang="en-US" sz="4000" dirty="0" smtClean="0">
                <a:solidFill>
                  <a:srgbClr val="0000FF"/>
                </a:solidFill>
              </a:rPr>
              <a:t> races at school. </a:t>
            </a:r>
          </a:p>
          <a:p>
            <a:pPr lvl="0" indent="-342900"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He </a:t>
            </a:r>
            <a:r>
              <a:rPr lang="en-US" sz="4000" b="1" dirty="0" smtClean="0">
                <a:solidFill>
                  <a:srgbClr val="0000FF"/>
                </a:solidFill>
              </a:rPr>
              <a:t>wins/won</a:t>
            </a:r>
            <a:r>
              <a:rPr lang="en-US" sz="4000" dirty="0" smtClean="0">
                <a:solidFill>
                  <a:srgbClr val="0000FF"/>
                </a:solidFill>
              </a:rPr>
              <a:t> a race a week ago too!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 w="28575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Выбери правильную форму глагола</a:t>
            </a:r>
            <a:r>
              <a:rPr lang="en-US" dirty="0">
                <a:solidFill>
                  <a:srgbClr val="0000FF"/>
                </a:solidFill>
              </a:rPr>
              <a:t>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268760"/>
            <a:ext cx="84969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Bob can run very fast. </a:t>
            </a:r>
          </a:p>
          <a:p>
            <a:pPr lvl="0" indent="-342900"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He </a:t>
            </a:r>
            <a:r>
              <a:rPr lang="en-US" sz="4000" u="sng" dirty="0" smtClean="0">
                <a:solidFill>
                  <a:srgbClr val="0000FF"/>
                </a:solidFill>
              </a:rPr>
              <a:t>always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wins</a:t>
            </a:r>
            <a:r>
              <a:rPr lang="en-US" sz="4000" dirty="0" smtClean="0">
                <a:solidFill>
                  <a:srgbClr val="0000FF"/>
                </a:solidFill>
              </a:rPr>
              <a:t> races at school. </a:t>
            </a:r>
          </a:p>
          <a:p>
            <a:pPr lvl="0" indent="-342900"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He </a:t>
            </a:r>
            <a:r>
              <a:rPr lang="en-US" sz="4000" b="1" dirty="0" smtClean="0">
                <a:solidFill>
                  <a:srgbClr val="FF0000"/>
                </a:solidFill>
              </a:rPr>
              <a:t>won</a:t>
            </a:r>
            <a:r>
              <a:rPr lang="en-US" sz="4000" dirty="0" smtClean="0">
                <a:solidFill>
                  <a:srgbClr val="0000FF"/>
                </a:solidFill>
              </a:rPr>
              <a:t> a race </a:t>
            </a:r>
            <a:r>
              <a:rPr lang="en-US" sz="4000" u="sng" dirty="0" smtClean="0">
                <a:solidFill>
                  <a:srgbClr val="0000FF"/>
                </a:solidFill>
              </a:rPr>
              <a:t>a week ago </a:t>
            </a:r>
            <a:r>
              <a:rPr lang="en-US" sz="4000" dirty="0" smtClean="0">
                <a:solidFill>
                  <a:srgbClr val="0000FF"/>
                </a:solidFill>
              </a:rPr>
              <a:t>too!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Marina Documents and Settings\Мои рисунки\go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2127742" cy="4493022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707904" y="764704"/>
            <a:ext cx="4536504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ITC Avant Garde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b="1" dirty="0">
              <a:solidFill>
                <a:srgbClr val="0000FF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srgbClr val="0000FF"/>
                </a:solidFill>
                <a:latin typeface="Arial Rounded MT Bold" pitchFamily="34" charset="0"/>
                <a:ea typeface="+mj-ea"/>
                <a:cs typeface="+mj-cs"/>
              </a:rPr>
              <a:t>GO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WENT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идти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Marina Documents and Settings\Мои рисунки\20110914195918-aspire-channel-swim-20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7"/>
            <a:ext cx="4176464" cy="3109921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3968" y="1628800"/>
            <a:ext cx="4536504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ITC Avant Garde Gothic" pitchFamily="34" charset="0"/>
              <a:ea typeface="+mj-ea"/>
              <a:cs typeface="+mj-cs"/>
            </a:endParaRPr>
          </a:p>
          <a:p>
            <a:pPr lvl="1"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0000FF"/>
                </a:solidFill>
                <a:latin typeface="Arial Rounded MT Bold" pitchFamily="34" charset="0"/>
                <a:ea typeface="+mj-ea"/>
                <a:cs typeface="+mj-cs"/>
              </a:rPr>
              <a:t>SWIM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    </a:t>
            </a: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SWAM</a:t>
            </a:r>
            <a:endParaRPr lang="ru-RU" sz="4800" b="1" dirty="0" smtClean="0">
              <a:solidFill>
                <a:srgbClr val="FF0000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плавать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Marina Documents and Settings\Мои рисунки\swim-clipart-swim-clip-art-dT6MLqpT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77072"/>
            <a:ext cx="5746725" cy="242259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1520" y="1268760"/>
            <a:ext cx="87129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Pat </a:t>
            </a:r>
            <a:r>
              <a:rPr lang="en-US" sz="4400" b="1" dirty="0" smtClean="0">
                <a:solidFill>
                  <a:srgbClr val="0000FF"/>
                </a:solidFill>
              </a:rPr>
              <a:t>swims/swam </a:t>
            </a:r>
            <a:r>
              <a:rPr lang="en-US" sz="4400" dirty="0" smtClean="0">
                <a:solidFill>
                  <a:srgbClr val="0000FF"/>
                </a:solidFill>
              </a:rPr>
              <a:t>in the swimming pool twice a week. Last Saturday she </a:t>
            </a:r>
            <a:r>
              <a:rPr lang="en-US" sz="4400" b="1" dirty="0" smtClean="0">
                <a:solidFill>
                  <a:srgbClr val="0000FF"/>
                </a:solidFill>
              </a:rPr>
              <a:t>swims/swam </a:t>
            </a:r>
            <a:r>
              <a:rPr lang="en-US" sz="4400" dirty="0" smtClean="0">
                <a:solidFill>
                  <a:srgbClr val="0000FF"/>
                </a:solidFill>
              </a:rPr>
              <a:t>a race. She </a:t>
            </a:r>
            <a:r>
              <a:rPr lang="en-US" sz="4400" b="1" dirty="0" smtClean="0">
                <a:solidFill>
                  <a:srgbClr val="0000FF"/>
                </a:solidFill>
              </a:rPr>
              <a:t>wins/won</a:t>
            </a:r>
            <a:r>
              <a:rPr lang="en-US" sz="4400" dirty="0" smtClean="0">
                <a:solidFill>
                  <a:srgbClr val="0000FF"/>
                </a:solidFill>
              </a:rPr>
              <a:t> it!</a:t>
            </a:r>
            <a:endParaRPr lang="ru-RU" sz="4400" dirty="0">
              <a:solidFill>
                <a:srgbClr val="0000FF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 w="28575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Выбери правильную форму глагола</a:t>
            </a:r>
            <a:r>
              <a:rPr lang="en-US" dirty="0">
                <a:solidFill>
                  <a:srgbClr val="0000FF"/>
                </a:solidFill>
              </a:rPr>
              <a:t>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268760"/>
            <a:ext cx="8712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Pat </a:t>
            </a:r>
            <a:r>
              <a:rPr lang="en-US" sz="4400" b="1" dirty="0" smtClean="0">
                <a:solidFill>
                  <a:srgbClr val="FF0000"/>
                </a:solidFill>
              </a:rPr>
              <a:t>swims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dirty="0" smtClean="0">
                <a:solidFill>
                  <a:srgbClr val="0000FF"/>
                </a:solidFill>
              </a:rPr>
              <a:t>in the swimming pool </a:t>
            </a:r>
            <a:r>
              <a:rPr lang="en-US" sz="4400" u="sng" dirty="0" smtClean="0">
                <a:solidFill>
                  <a:srgbClr val="0000FF"/>
                </a:solidFill>
              </a:rPr>
              <a:t>twice a week</a:t>
            </a:r>
            <a:r>
              <a:rPr lang="en-US" sz="4400" dirty="0" smtClean="0">
                <a:solidFill>
                  <a:srgbClr val="0000FF"/>
                </a:solidFill>
              </a:rPr>
              <a:t>. </a:t>
            </a:r>
            <a:r>
              <a:rPr lang="en-US" sz="4400" u="sng" dirty="0" smtClean="0">
                <a:solidFill>
                  <a:srgbClr val="0000FF"/>
                </a:solidFill>
              </a:rPr>
              <a:t>Last Saturday </a:t>
            </a:r>
            <a:r>
              <a:rPr lang="en-US" sz="4400" dirty="0" smtClean="0">
                <a:solidFill>
                  <a:srgbClr val="0000FF"/>
                </a:solidFill>
              </a:rPr>
              <a:t>she </a:t>
            </a:r>
            <a:r>
              <a:rPr lang="en-US" sz="4400" b="1" dirty="0" smtClean="0">
                <a:solidFill>
                  <a:srgbClr val="FF0000"/>
                </a:solidFill>
              </a:rPr>
              <a:t>swam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dirty="0" smtClean="0">
                <a:solidFill>
                  <a:srgbClr val="0000FF"/>
                </a:solidFill>
              </a:rPr>
              <a:t>a race. She </a:t>
            </a:r>
            <a:r>
              <a:rPr lang="en-US" sz="4400" b="1" dirty="0" smtClean="0">
                <a:solidFill>
                  <a:srgbClr val="FF0000"/>
                </a:solidFill>
              </a:rPr>
              <a:t>won</a:t>
            </a:r>
            <a:r>
              <a:rPr lang="en-US" sz="4400" dirty="0" smtClean="0">
                <a:solidFill>
                  <a:srgbClr val="0000FF"/>
                </a:solidFill>
              </a:rPr>
              <a:t> it!</a:t>
            </a:r>
            <a:endParaRPr lang="ru-RU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arina Documents and Settings\Мои рисунки\skau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366852" cy="363984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139952" y="260648"/>
            <a:ext cx="4536504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ITC Avant Garde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b="1" dirty="0" smtClean="0">
              <a:solidFill>
                <a:srgbClr val="0000FF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b="1" dirty="0" smtClean="0">
              <a:solidFill>
                <a:srgbClr val="0000FF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0000FF"/>
                </a:solidFill>
                <a:latin typeface="Arial Rounded MT Bold" pitchFamily="34" charset="0"/>
                <a:ea typeface="+mj-ea"/>
                <a:cs typeface="+mj-cs"/>
              </a:rPr>
              <a:t>CAN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COULD</a:t>
            </a:r>
            <a:endParaRPr lang="ru-RU" sz="4800" b="1" dirty="0" smtClean="0">
              <a:solidFill>
                <a:srgbClr val="FF0000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уметь</a:t>
            </a:r>
            <a:endParaRPr lang="en-US" sz="4800" b="1" dirty="0" smtClean="0">
              <a:solidFill>
                <a:srgbClr val="FF0000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941168"/>
            <a:ext cx="80648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She </a:t>
            </a:r>
            <a:r>
              <a:rPr lang="en-US" sz="4000" b="1" dirty="0" smtClean="0">
                <a:solidFill>
                  <a:srgbClr val="0000FF"/>
                </a:solidFill>
              </a:rPr>
              <a:t>can’t/couldn’t</a:t>
            </a:r>
            <a:r>
              <a:rPr lang="en-US" sz="4000" dirty="0" smtClean="0">
                <a:solidFill>
                  <a:srgbClr val="0000FF"/>
                </a:solidFill>
              </a:rPr>
              <a:t> skate last year but now she </a:t>
            </a:r>
            <a:r>
              <a:rPr lang="en-US" sz="4000" b="1" dirty="0" smtClean="0">
                <a:solidFill>
                  <a:srgbClr val="0000FF"/>
                </a:solidFill>
              </a:rPr>
              <a:t>can/could</a:t>
            </a:r>
            <a:r>
              <a:rPr lang="en-US" sz="4000" dirty="0" smtClean="0">
                <a:solidFill>
                  <a:srgbClr val="0000FF"/>
                </a:solidFill>
              </a:rPr>
              <a:t> skate very well!</a:t>
            </a:r>
          </a:p>
          <a:p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4149080"/>
            <a:ext cx="8229600" cy="706090"/>
          </a:xfrm>
          <a:ln w="28575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Выбери правильную форму глагола</a:t>
            </a:r>
            <a:r>
              <a:rPr lang="en-US" dirty="0">
                <a:solidFill>
                  <a:srgbClr val="0000FF"/>
                </a:solidFill>
              </a:rPr>
              <a:t>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941168"/>
            <a:ext cx="80648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She </a:t>
            </a:r>
            <a:r>
              <a:rPr lang="en-US" sz="4000" b="1" dirty="0" smtClean="0">
                <a:solidFill>
                  <a:srgbClr val="FF0000"/>
                </a:solidFill>
              </a:rPr>
              <a:t>couldn’t</a:t>
            </a:r>
            <a:r>
              <a:rPr lang="en-US" sz="4000" dirty="0" smtClean="0">
                <a:solidFill>
                  <a:srgbClr val="0000FF"/>
                </a:solidFill>
              </a:rPr>
              <a:t> skate </a:t>
            </a:r>
            <a:r>
              <a:rPr lang="en-US" sz="4000" u="sng" dirty="0" smtClean="0">
                <a:solidFill>
                  <a:srgbClr val="0000FF"/>
                </a:solidFill>
              </a:rPr>
              <a:t>last year </a:t>
            </a:r>
            <a:r>
              <a:rPr lang="en-US" sz="4000" dirty="0" smtClean="0">
                <a:solidFill>
                  <a:srgbClr val="0000FF"/>
                </a:solidFill>
              </a:rPr>
              <a:t>but </a:t>
            </a:r>
            <a:r>
              <a:rPr lang="en-US" sz="4000" u="sng" dirty="0" smtClean="0">
                <a:solidFill>
                  <a:srgbClr val="0000FF"/>
                </a:solidFill>
              </a:rPr>
              <a:t>now</a:t>
            </a:r>
            <a:r>
              <a:rPr lang="en-US" sz="4000" dirty="0" smtClean="0">
                <a:solidFill>
                  <a:srgbClr val="0000FF"/>
                </a:solidFill>
              </a:rPr>
              <a:t> she </a:t>
            </a:r>
            <a:r>
              <a:rPr lang="en-US" sz="4000" b="1" dirty="0" smtClean="0">
                <a:solidFill>
                  <a:srgbClr val="FF0000"/>
                </a:solidFill>
              </a:rPr>
              <a:t>can</a:t>
            </a:r>
            <a:r>
              <a:rPr lang="en-US" sz="4000" dirty="0" smtClean="0">
                <a:solidFill>
                  <a:srgbClr val="0000FF"/>
                </a:solidFill>
              </a:rPr>
              <a:t> skate very well!</a:t>
            </a:r>
          </a:p>
          <a:p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THE END.</a:t>
            </a:r>
            <a:br>
              <a:rPr lang="en-US" sz="8000" b="1" dirty="0" smtClean="0">
                <a:solidFill>
                  <a:srgbClr val="FF0000"/>
                </a:solidFill>
              </a:rPr>
            </a:br>
            <a:r>
              <a:rPr lang="en-US" sz="8000" b="1" dirty="0">
                <a:solidFill>
                  <a:srgbClr val="FF0000"/>
                </a:solidFill>
              </a:rPr>
              <a:t/>
            </a:r>
            <a:br>
              <a:rPr lang="en-US" sz="8000" b="1" dirty="0">
                <a:solidFill>
                  <a:srgbClr val="FF0000"/>
                </a:solidFill>
              </a:rPr>
            </a:br>
            <a:r>
              <a:rPr lang="en-US" sz="8000" b="1" dirty="0" smtClean="0">
                <a:solidFill>
                  <a:srgbClr val="FF0000"/>
                </a:solidFill>
              </a:rPr>
              <a:t>GOOD JOB!</a:t>
            </a:r>
            <a:br>
              <a:rPr lang="en-US" sz="8000" b="1" dirty="0" smtClean="0">
                <a:solidFill>
                  <a:srgbClr val="FF0000"/>
                </a:solidFill>
              </a:rPr>
            </a:b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65540" name="Picture 4" descr="http://www.bringaklub.hu/elemek/animacio/ujev_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221088"/>
            <a:ext cx="3672408" cy="2448272"/>
          </a:xfrm>
          <a:prstGeom prst="rect">
            <a:avLst/>
          </a:prstGeom>
          <a:noFill/>
        </p:spPr>
      </p:pic>
      <p:pic>
        <p:nvPicPr>
          <p:cNvPr id="65542" name="Picture 6" descr="http://www.bringaklub.hu/elemek/animacio/ujev_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2857500" cy="2098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340768"/>
            <a:ext cx="84969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spcBef>
                <a:spcPct val="20000"/>
              </a:spcBef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In summer we always </a:t>
            </a:r>
            <a:r>
              <a:rPr lang="en-US" sz="4000" b="1" dirty="0" smtClean="0">
                <a:solidFill>
                  <a:srgbClr val="0000FF"/>
                </a:solidFill>
              </a:rPr>
              <a:t>go/went</a:t>
            </a:r>
            <a:r>
              <a:rPr lang="en-US" sz="4000" dirty="0" smtClean="0">
                <a:solidFill>
                  <a:srgbClr val="0000FF"/>
                </a:solidFill>
              </a:rPr>
              <a:t> to the seaside, but last year we </a:t>
            </a:r>
            <a:r>
              <a:rPr lang="en-US" sz="4000" b="1" dirty="0" smtClean="0">
                <a:solidFill>
                  <a:srgbClr val="0000FF"/>
                </a:solidFill>
              </a:rPr>
              <a:t>go/went</a:t>
            </a:r>
            <a:r>
              <a:rPr lang="en-US" sz="4000" dirty="0" smtClean="0">
                <a:solidFill>
                  <a:srgbClr val="0000FF"/>
                </a:solidFill>
              </a:rPr>
              <a:t> camping.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sp>
        <p:nvSpPr>
          <p:cNvPr id="52226" name="AutoShape 2" descr="http://www.caminodesantiago.me/wp-content/uploads/camping-camino-de-santiago.png"/>
          <p:cNvSpPr>
            <a:spLocks noChangeAspect="1" noChangeArrowheads="1"/>
          </p:cNvSpPr>
          <p:nvPr/>
        </p:nvSpPr>
        <p:spPr bwMode="auto">
          <a:xfrm>
            <a:off x="155575" y="-1317625"/>
            <a:ext cx="3810000" cy="2752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8" name="AutoShape 4" descr="http://www.caminodesantiago.me/wp-content/uploads/camping-camino-de-santiago.png"/>
          <p:cNvSpPr>
            <a:spLocks noChangeAspect="1" noChangeArrowheads="1"/>
          </p:cNvSpPr>
          <p:nvPr/>
        </p:nvSpPr>
        <p:spPr bwMode="auto">
          <a:xfrm>
            <a:off x="155575" y="-1317625"/>
            <a:ext cx="3810000" cy="2752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9" name="Picture 5" descr="E:\Marina Documents and Settings\Мои рисунки\camping-camino-de-santia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17032"/>
            <a:ext cx="3744416" cy="270534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Выбери правильную форму глагола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024" y="1340768"/>
            <a:ext cx="87849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spcBef>
                <a:spcPct val="20000"/>
              </a:spcBef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In summer we </a:t>
            </a:r>
            <a:r>
              <a:rPr lang="en-US" sz="4000" u="sng" dirty="0" smtClean="0">
                <a:solidFill>
                  <a:srgbClr val="0000FF"/>
                </a:solidFill>
              </a:rPr>
              <a:t>always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go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dirty="0" smtClean="0">
                <a:solidFill>
                  <a:srgbClr val="0000FF"/>
                </a:solidFill>
              </a:rPr>
              <a:t>to the seaside, but </a:t>
            </a:r>
            <a:r>
              <a:rPr lang="en-US" sz="4000" u="sng" dirty="0" smtClean="0">
                <a:solidFill>
                  <a:srgbClr val="0000FF"/>
                </a:solidFill>
              </a:rPr>
              <a:t>last year </a:t>
            </a:r>
            <a:r>
              <a:rPr lang="en-US" sz="4000" dirty="0" smtClean="0">
                <a:solidFill>
                  <a:srgbClr val="0000FF"/>
                </a:solidFill>
              </a:rPr>
              <a:t>we </a:t>
            </a:r>
            <a:r>
              <a:rPr lang="en-US" sz="4000" b="1" dirty="0" smtClean="0">
                <a:solidFill>
                  <a:srgbClr val="FF0000"/>
                </a:solidFill>
              </a:rPr>
              <a:t>went</a:t>
            </a:r>
            <a:r>
              <a:rPr lang="en-US" sz="4000" dirty="0" smtClean="0">
                <a:solidFill>
                  <a:srgbClr val="0000FF"/>
                </a:solidFill>
              </a:rPr>
              <a:t> camping.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Marina Documents and Settings\Мои рисунки\come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2896705" cy="4096122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3968" y="1124744"/>
            <a:ext cx="4536504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ITC Avant Garde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b="1" dirty="0">
              <a:solidFill>
                <a:srgbClr val="0000FF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srgbClr val="0000FF"/>
                </a:solidFill>
                <a:latin typeface="Arial Rounded MT Bold" pitchFamily="34" charset="0"/>
                <a:ea typeface="+mj-ea"/>
                <a:cs typeface="+mj-cs"/>
              </a:rPr>
              <a:t>COME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 </a:t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CAME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noProof="0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приходить,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приезжать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268760"/>
            <a:ext cx="87129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spcBef>
                <a:spcPct val="20000"/>
              </a:spcBef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My grandparents often </a:t>
            </a:r>
            <a:r>
              <a:rPr lang="en-US" sz="4000" b="1" dirty="0" smtClean="0">
                <a:solidFill>
                  <a:srgbClr val="0000FF"/>
                </a:solidFill>
              </a:rPr>
              <a:t>come/came</a:t>
            </a:r>
            <a:r>
              <a:rPr lang="en-US" sz="4000" dirty="0" smtClean="0">
                <a:solidFill>
                  <a:srgbClr val="0000FF"/>
                </a:solidFill>
              </a:rPr>
              <a:t> to us at the weekend.</a:t>
            </a:r>
            <a:endParaRPr lang="en-US" sz="4000" dirty="0">
              <a:solidFill>
                <a:srgbClr val="0000FF"/>
              </a:solidFill>
            </a:endParaRPr>
          </a:p>
          <a:p>
            <a:pPr lvl="0" indent="-342900">
              <a:spcBef>
                <a:spcPct val="20000"/>
              </a:spcBef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Last weekend they </a:t>
            </a:r>
            <a:r>
              <a:rPr lang="en-US" sz="4000" b="1" dirty="0" smtClean="0">
                <a:solidFill>
                  <a:srgbClr val="0000FF"/>
                </a:solidFill>
              </a:rPr>
              <a:t>come/came</a:t>
            </a:r>
            <a:r>
              <a:rPr lang="en-US" sz="4000" dirty="0" smtClean="0">
                <a:solidFill>
                  <a:srgbClr val="0000FF"/>
                </a:solidFill>
              </a:rPr>
              <a:t> to us with their dog. I </a:t>
            </a:r>
            <a:r>
              <a:rPr lang="en-US" sz="4000" b="1" dirty="0" smtClean="0">
                <a:solidFill>
                  <a:srgbClr val="0000FF"/>
                </a:solidFill>
              </a:rPr>
              <a:t>am/was</a:t>
            </a:r>
            <a:r>
              <a:rPr lang="en-US" sz="4000" dirty="0" smtClean="0">
                <a:solidFill>
                  <a:srgbClr val="0000FF"/>
                </a:solidFill>
              </a:rPr>
              <a:t> happy!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pic>
        <p:nvPicPr>
          <p:cNvPr id="54274" name="Picture 2" descr="http://media.kayfabenews.com/wp-content/uploads/2015/02/puppy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149080"/>
            <a:ext cx="3258169" cy="2607593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 w="28575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Выбери правильную форму глагола</a:t>
            </a:r>
            <a:r>
              <a:rPr lang="en-US" dirty="0">
                <a:solidFill>
                  <a:srgbClr val="0000FF"/>
                </a:solidFill>
              </a:rPr>
              <a:t>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268760"/>
            <a:ext cx="87129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spcBef>
                <a:spcPct val="20000"/>
              </a:spcBef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My grandparents </a:t>
            </a:r>
            <a:r>
              <a:rPr lang="en-US" sz="4000" u="sng" dirty="0" smtClean="0">
                <a:solidFill>
                  <a:srgbClr val="0000FF"/>
                </a:solidFill>
              </a:rPr>
              <a:t>often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come</a:t>
            </a:r>
            <a:r>
              <a:rPr lang="en-US" sz="4000" dirty="0" smtClean="0">
                <a:solidFill>
                  <a:srgbClr val="0000FF"/>
                </a:solidFill>
              </a:rPr>
              <a:t> to us at the weekend.</a:t>
            </a:r>
            <a:endParaRPr lang="en-US" sz="4000" dirty="0">
              <a:solidFill>
                <a:srgbClr val="0000FF"/>
              </a:solidFill>
            </a:endParaRPr>
          </a:p>
          <a:p>
            <a:pPr lvl="0" indent="-342900">
              <a:spcBef>
                <a:spcPct val="20000"/>
              </a:spcBef>
              <a:defRPr/>
            </a:pPr>
            <a:r>
              <a:rPr lang="en-US" sz="4000" u="sng" dirty="0" smtClean="0">
                <a:solidFill>
                  <a:srgbClr val="0000FF"/>
                </a:solidFill>
              </a:rPr>
              <a:t>Last weekend </a:t>
            </a:r>
            <a:r>
              <a:rPr lang="en-US" sz="4000" dirty="0" smtClean="0">
                <a:solidFill>
                  <a:srgbClr val="0000FF"/>
                </a:solidFill>
              </a:rPr>
              <a:t>they </a:t>
            </a:r>
            <a:r>
              <a:rPr lang="en-US" sz="4000" b="1" dirty="0" smtClean="0">
                <a:solidFill>
                  <a:srgbClr val="FF0000"/>
                </a:solidFill>
              </a:rPr>
              <a:t>came</a:t>
            </a:r>
            <a:r>
              <a:rPr lang="en-US" sz="4000" dirty="0" smtClean="0">
                <a:solidFill>
                  <a:srgbClr val="0000FF"/>
                </a:solidFill>
              </a:rPr>
              <a:t> to us with their dog. I </a:t>
            </a:r>
            <a:r>
              <a:rPr lang="en-US" sz="4000" b="1" dirty="0" smtClean="0">
                <a:solidFill>
                  <a:srgbClr val="FF0000"/>
                </a:solidFill>
              </a:rPr>
              <a:t>was</a:t>
            </a:r>
            <a:r>
              <a:rPr lang="en-US" sz="4000" dirty="0" smtClean="0">
                <a:solidFill>
                  <a:srgbClr val="0000FF"/>
                </a:solidFill>
              </a:rPr>
              <a:t> happy!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Marina Documents and Settings\Мои рисунки\dr-seuss-clip-art-oh-the-places-you-ll-go-ohtheplacesyou27ll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169804" cy="270701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3968" y="1628800"/>
            <a:ext cx="4536504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ITC Avant Garde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b="1" dirty="0" smtClean="0">
              <a:solidFill>
                <a:srgbClr val="0000FF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0000FF"/>
                </a:solidFill>
                <a:latin typeface="Arial Rounded MT Bold" pitchFamily="34" charset="0"/>
                <a:ea typeface="+mj-ea"/>
                <a:cs typeface="+mj-cs"/>
              </a:rPr>
              <a:t>LEAVE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LEFT</a:t>
            </a:r>
            <a:endParaRPr lang="ru-RU" sz="4800" b="1" dirty="0" smtClean="0">
              <a:solidFill>
                <a:srgbClr val="FF0000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покидать,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уезжать</a:t>
            </a:r>
            <a:endParaRPr lang="en-US" sz="4800" b="1" dirty="0" smtClean="0">
              <a:solidFill>
                <a:srgbClr val="FF0000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Marina Documents and Settings\Мои рисунки\80456-640x360-leftluggage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703340"/>
            <a:ext cx="4824536" cy="2713802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7544" y="1484784"/>
            <a:ext cx="83529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spcBef>
                <a:spcPct val="20000"/>
              </a:spcBef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My brother lives in a big city. He visited us in summer and I was very sad when he </a:t>
            </a:r>
            <a:r>
              <a:rPr lang="en-US" sz="4000" b="1" dirty="0" smtClean="0">
                <a:solidFill>
                  <a:srgbClr val="0000FF"/>
                </a:solidFill>
              </a:rPr>
              <a:t>leaves/left</a:t>
            </a:r>
            <a:r>
              <a:rPr lang="en-US" sz="4000" dirty="0" smtClean="0">
                <a:solidFill>
                  <a:srgbClr val="0000FF"/>
                </a:solidFill>
              </a:rPr>
              <a:t> us.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 w="28575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Выбери правильную форму глагола</a:t>
            </a:r>
            <a:r>
              <a:rPr lang="en-US" dirty="0">
                <a:solidFill>
                  <a:srgbClr val="0000FF"/>
                </a:solidFill>
              </a:rPr>
              <a:t>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484784"/>
            <a:ext cx="83529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spcBef>
                <a:spcPct val="20000"/>
              </a:spcBef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My brother lives in a big city. He </a:t>
            </a:r>
            <a:r>
              <a:rPr lang="en-US" sz="4000" u="sng" dirty="0" smtClean="0">
                <a:solidFill>
                  <a:srgbClr val="0000FF"/>
                </a:solidFill>
              </a:rPr>
              <a:t>visited</a:t>
            </a:r>
            <a:r>
              <a:rPr lang="en-US" sz="4000" dirty="0" smtClean="0">
                <a:solidFill>
                  <a:srgbClr val="0000FF"/>
                </a:solidFill>
              </a:rPr>
              <a:t> us in summer and I </a:t>
            </a:r>
            <a:r>
              <a:rPr lang="en-US" sz="4000" u="sng" dirty="0" smtClean="0">
                <a:solidFill>
                  <a:srgbClr val="0000FF"/>
                </a:solidFill>
              </a:rPr>
              <a:t>was</a:t>
            </a:r>
            <a:r>
              <a:rPr lang="en-US" sz="4000" dirty="0" smtClean="0">
                <a:solidFill>
                  <a:srgbClr val="0000FF"/>
                </a:solidFill>
              </a:rPr>
              <a:t> very sad when he </a:t>
            </a:r>
            <a:r>
              <a:rPr lang="en-US" sz="4000" b="1" dirty="0" smtClean="0">
                <a:solidFill>
                  <a:srgbClr val="FF0000"/>
                </a:solidFill>
              </a:rPr>
              <a:t>left</a:t>
            </a:r>
            <a:r>
              <a:rPr lang="en-US" sz="4000" dirty="0" smtClean="0">
                <a:solidFill>
                  <a:srgbClr val="0000FF"/>
                </a:solidFill>
              </a:rPr>
              <a:t> us.</a:t>
            </a:r>
            <a:endParaRPr lang="en-US" sz="4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1043</Words>
  <Application>Microsoft Office PowerPoint</Application>
  <PresentationFormat>Экран (4:3)</PresentationFormat>
  <Paragraphs>214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IRREGULAR VERBS</vt:lpstr>
      <vt:lpstr>   BE  WAS, WERE  быть, находиться   </vt:lpstr>
      <vt:lpstr>Выбери правильную форму глагола:</vt:lpstr>
      <vt:lpstr>Слайд 4</vt:lpstr>
      <vt:lpstr>Слайд 5</vt:lpstr>
      <vt:lpstr>Слайд 6</vt:lpstr>
      <vt:lpstr>Выбери правильную форму глагола:</vt:lpstr>
      <vt:lpstr>Слайд 8</vt:lpstr>
      <vt:lpstr>Выбери правильную форму глагола:</vt:lpstr>
      <vt:lpstr>Слайд 10</vt:lpstr>
      <vt:lpstr>Выбери правильную форму глагола:</vt:lpstr>
      <vt:lpstr>Слайд 12</vt:lpstr>
      <vt:lpstr>Выбери правильную форму глагола:</vt:lpstr>
      <vt:lpstr>Слайд 14</vt:lpstr>
      <vt:lpstr>Выбери правильную форму глагола:</vt:lpstr>
      <vt:lpstr>Слайд 16</vt:lpstr>
      <vt:lpstr>Выбери правильную форму глагола:</vt:lpstr>
      <vt:lpstr>Слайд 18</vt:lpstr>
      <vt:lpstr>Выбери правильную форму глагола:</vt:lpstr>
      <vt:lpstr>Слайд 20</vt:lpstr>
      <vt:lpstr>Выбери правильную форму глагола:</vt:lpstr>
      <vt:lpstr>Слайд 22</vt:lpstr>
      <vt:lpstr>Выбери правильную форму глагола:</vt:lpstr>
      <vt:lpstr>Слайд 24</vt:lpstr>
      <vt:lpstr>Выбери правильную форму глагола:</vt:lpstr>
      <vt:lpstr>Слайд 26</vt:lpstr>
      <vt:lpstr>Выбери правильную форму глагола:</vt:lpstr>
      <vt:lpstr>Слайд 28</vt:lpstr>
      <vt:lpstr>Выбери правильную форму глагола:</vt:lpstr>
      <vt:lpstr>Слайд 30</vt:lpstr>
      <vt:lpstr>Выбери правильную форму глагола:</vt:lpstr>
      <vt:lpstr>Слайд 32</vt:lpstr>
      <vt:lpstr>Выбери правильную форму глагола:</vt:lpstr>
      <vt:lpstr>Слайд 34</vt:lpstr>
      <vt:lpstr>Выбери правильную форму глагола:</vt:lpstr>
      <vt:lpstr>Слайд 36</vt:lpstr>
      <vt:lpstr>Выбери правильную форму глагола:</vt:lpstr>
      <vt:lpstr>Слайд 38</vt:lpstr>
      <vt:lpstr>Выбери правильную форму глагола:</vt:lpstr>
      <vt:lpstr>Слайд 40</vt:lpstr>
      <vt:lpstr>Выбери правильную форму глагола:</vt:lpstr>
      <vt:lpstr>Выбери правильную форму глагола:</vt:lpstr>
      <vt:lpstr>THE END.  GOOD JOB! </vt:lpstr>
    </vt:vector>
  </TitlesOfParts>
  <Company>Space Research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Marina</cp:lastModifiedBy>
  <cp:revision>36</cp:revision>
  <dcterms:created xsi:type="dcterms:W3CDTF">2015-05-18T11:15:51Z</dcterms:created>
  <dcterms:modified xsi:type="dcterms:W3CDTF">2015-05-18T15:30:03Z</dcterms:modified>
</cp:coreProperties>
</file>